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 id="2147483654" r:id="rId6"/>
    <p:sldMasterId id="2147483655" r:id="rId7"/>
    <p:sldMasterId id="214748365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Lst>
  <p:sldSz cy="6858000" cx="9144000"/>
  <p:notesSz cx="7099300" cy="10234600"/>
  <p:embeddedFontLst>
    <p:embeddedFont>
      <p:font typeface="Roboto"/>
      <p:regular r:id="rId118"/>
      <p:bold r:id="rId119"/>
      <p:italic r:id="rId120"/>
      <p:boldItalic r:id="rId121"/>
    </p:embeddedFont>
    <p:embeddedFont>
      <p:font typeface="Tahoma"/>
      <p:regular r:id="rId122"/>
      <p:bold r:id="rId123"/>
    </p:embeddedFont>
    <p:embeddedFont>
      <p:font typeface="Century Gothic"/>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223">
          <p15:clr>
            <a:srgbClr val="000000"/>
          </p15:clr>
        </p15:guide>
        <p15:guide id="2" pos="2236">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8F5966-036A-478B-8531-1F4865E657EE}">
  <a:tblStyle styleId="{EF8F5966-036A-478B-8531-1F4865E657E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223" orient="horz"/>
        <p:guide pos="223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7" Type="http://schemas.openxmlformats.org/officeDocument/2006/relationships/font" Target="fonts/CenturyGothic-boldItalic.fntdata"/><Relationship Id="rId126" Type="http://schemas.openxmlformats.org/officeDocument/2006/relationships/font" Target="fonts/CenturyGothic-italic.fntdata"/><Relationship Id="rId26" Type="http://schemas.openxmlformats.org/officeDocument/2006/relationships/slide" Target="slides/slide17.xml"/><Relationship Id="rId121" Type="http://schemas.openxmlformats.org/officeDocument/2006/relationships/font" Target="fonts/Roboto-boldItalic.fntdata"/><Relationship Id="rId25" Type="http://schemas.openxmlformats.org/officeDocument/2006/relationships/slide" Target="slides/slide16.xml"/><Relationship Id="rId120" Type="http://schemas.openxmlformats.org/officeDocument/2006/relationships/font" Target="fonts/Roboto-italic.fntdata"/><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font" Target="fonts/CenturyGothic-bold.fntdata"/><Relationship Id="rId29" Type="http://schemas.openxmlformats.org/officeDocument/2006/relationships/slide" Target="slides/slide20.xml"/><Relationship Id="rId124" Type="http://schemas.openxmlformats.org/officeDocument/2006/relationships/font" Target="fonts/CenturyGothic-regular.fntdata"/><Relationship Id="rId123" Type="http://schemas.openxmlformats.org/officeDocument/2006/relationships/font" Target="fonts/Tahoma-bold.fntdata"/><Relationship Id="rId122" Type="http://schemas.openxmlformats.org/officeDocument/2006/relationships/font" Target="fonts/Tahoma-regular.fntdata"/><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font" Target="fonts/Roboto-regular.fntdata"/><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font" Target="fonts/Roboto-bold.fntdata"/><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575" cy="511175"/>
          </a:xfrm>
          <a:prstGeom prst="rect">
            <a:avLst/>
          </a:prstGeom>
          <a:noFill/>
          <a:ln>
            <a:noFill/>
          </a:ln>
        </p:spPr>
        <p:txBody>
          <a:bodyPr anchorCtr="0" anchor="t" bIns="49500" lIns="99025" spcFirstLastPara="1" rIns="99025" wrap="square" tIns="495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4021137" y="0"/>
            <a:ext cx="3076575" cy="511175"/>
          </a:xfrm>
          <a:prstGeom prst="rect">
            <a:avLst/>
          </a:prstGeom>
          <a:noFill/>
          <a:ln>
            <a:noFill/>
          </a:ln>
        </p:spPr>
        <p:txBody>
          <a:bodyPr anchorCtr="0" anchor="t" bIns="49500" lIns="99025" spcFirstLastPara="1" rIns="99025" wrap="square" tIns="49500">
            <a:noAutofit/>
          </a:bodyPr>
          <a:lstStyle>
            <a:lvl1pPr lvl="0" marR="0" rtl="0" algn="r">
              <a:lnSpc>
                <a:spcPct val="100000"/>
              </a:lnSpc>
              <a:spcBef>
                <a:spcPts val="0"/>
              </a:spcBef>
              <a:spcAft>
                <a:spcPts val="0"/>
              </a:spcAft>
              <a:buSzPts val="1400"/>
              <a:buNone/>
              <a:defRPr b="0" i="0" sz="1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721850"/>
            <a:ext cx="3076575" cy="511175"/>
          </a:xfrm>
          <a:prstGeom prst="rect">
            <a:avLst/>
          </a:prstGeom>
          <a:noFill/>
          <a:ln>
            <a:noFill/>
          </a:ln>
        </p:spPr>
        <p:txBody>
          <a:bodyPr anchorCtr="0" anchor="b" bIns="49500" lIns="99025" spcFirstLastPara="1" rIns="99025" wrap="square" tIns="495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7" name="Google Shape;57;p1: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8" name="Google Shape;58;p1: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83761562c_1_31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83761562c_1_31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0" name="Google Shape;120;g2483761562c_1_31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492b41b85b_1_1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492b41b85b_1_1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27" name="Google Shape;927;g2492b41b85b_1_1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492b41b85b_1_2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492b41b85b_1_2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34" name="Google Shape;934;g2492b41b85b_1_2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492b41b85b_1_3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492b41b85b_1_3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42" name="Google Shape;942;g2492b41b85b_1_3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492b41b85b_1_4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492b41b85b_1_4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49" name="Google Shape;949;g2492b41b85b_1_4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92b41b85b_1_5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492b41b85b_1_5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57" name="Google Shape;957;g2492b41b85b_1_5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492b41b85b_1_56: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492b41b85b_1_56: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64" name="Google Shape;964;g2492b41b85b_1_56: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492b41b85b_1_6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492b41b85b_1_6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71" name="Google Shape;971;g2492b41b85b_1_6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492b41b85b_1_76: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492b41b85b_1_76: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78" name="Google Shape;978;g2492b41b85b_1_76: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5: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85" name="Google Shape;985;p65: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83761562c_1_1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83761562c_1_1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5" name="Google Shape;145;g2483761562c_1_1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83761562c_1_2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83761562c_1_2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3" name="Google Shape;153;g2483761562c_1_2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83761562c_1_3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83761562c_1_3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1" name="Google Shape;161;g2483761562c_1_3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83761562c_1_52: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83761562c_1_52: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9" name="Google Shape;169;g2483761562c_1_52: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83761562c_1_8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83761562c_1_8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9" name="Google Shape;179;g2483761562c_1_8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83761562c_1_9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83761562c_1_9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8" name="Google Shape;188;g2483761562c_1_9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83761562c_1_98: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83761562c_1_98: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6" name="Google Shape;196;g2483761562c_1_98: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83761562c_1_106: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83761562c_1_106: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3" name="Google Shape;203;g2483761562c_1_106: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 name="Google Shape;65;p5: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83761562c_1_11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83761562c_1_11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0" name="Google Shape;210;g2483761562c_1_11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83761562c_1_12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83761562c_1_12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8" name="Google Shape;218;g2483761562c_1_12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5" name="Google Shape;245;p12: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83761562c_1_21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83761562c_1_21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5" name="Google Shape;255;g2483761562c_1_21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83761562c_1_22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83761562c_1_22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2" name="Google Shape;262;g2483761562c_1_22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8" name="Google Shape;268;p13: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83761562c_1_6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83761562c_1_6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 name="Google Shape;72;g2483761562c_1_6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83761562c_1_24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83761562c_1_24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7" name="Google Shape;317;g2483761562c_1_24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83761562c_1_25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83761562c_1_25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5" name="Google Shape;325;g2483761562c_1_25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83761562c_1_26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83761562c_1_26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3" name="Google Shape;333;g2483761562c_1_26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83761562c_1_272: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83761562c_1_272: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1" name="Google Shape;341;g2483761562c_1_272: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83761562c_1_13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83761562c_1_13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9" name="Google Shape;349;g2483761562c_1_13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3761562c_1_14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3761562c_1_14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8" name="Google Shape;358;g2483761562c_1_14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83761562c_1_15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83761562c_1_15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6" name="Google Shape;366;g2483761562c_1_15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83761562c_1_16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83761562c_1_16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4" name="Google Shape;374;g2483761562c_1_16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83761562c_1_17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83761562c_1_17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2" name="Google Shape;382;g2483761562c_1_17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83761562c_1_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83761562c_1_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0" name="Google Shape;80;g2483761562c_1_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83761562c_1_17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83761562c_1_17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0" name="Google Shape;390;g2483761562c_1_17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83761562c_1_18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83761562c_1_18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8" name="Google Shape;398;g2483761562c_1_18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83761562c_1_19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83761562c_1_19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6" name="Google Shape;406;g2483761562c_1_19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83761562c_1_20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83761562c_1_20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4" name="Google Shape;414;g2483761562c_1_20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83761562c_1_21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83761562c_1_21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2" name="Google Shape;422;g2483761562c_1_21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0: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29" name="Google Shape;429;p20: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SzPts val="1800"/>
              <a:buNone/>
            </a:pPr>
            <a:r>
              <a:t/>
            </a:r>
            <a:endParaRPr/>
          </a:p>
        </p:txBody>
      </p:sp>
      <p:sp>
        <p:nvSpPr>
          <p:cNvPr id="430" name="Google Shape;430;p20: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1: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7" name="Google Shape;437;p21: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92b41b85b_0_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492b41b85b_0_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5" name="Google Shape;445;g2492b41b85b_0_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92b41b85b_0_2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92b41b85b_0_2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4" name="Google Shape;454;g2492b41b85b_0_2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87063e7ea_0_13: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87063e7ea_0_13: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2" name="Google Shape;462;g2487063e7ea_0_13: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87063e7ea_0_2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87063e7ea_0_2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1" name="Google Shape;471;g2487063e7ea_0_2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87063e7ea_0_2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87063e7ea_0_2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0" name="Google Shape;480;g2487063e7ea_0_2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2: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88" name="Google Shape;488;p22: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rgbClr val="FF0000"/>
              </a:buClr>
              <a:buSzPts val="1800"/>
              <a:buNone/>
            </a:pPr>
            <a:r>
              <a:t/>
            </a:r>
            <a:endParaRPr/>
          </a:p>
        </p:txBody>
      </p:sp>
      <p:sp>
        <p:nvSpPr>
          <p:cNvPr id="489" name="Google Shape;489;p22: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3: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05" name="Google Shape;505;p23: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rgbClr val="FF0000"/>
              </a:buClr>
              <a:buSzPts val="1800"/>
              <a:buNone/>
            </a:pPr>
            <a:r>
              <a:t/>
            </a:r>
            <a:endParaRPr/>
          </a:p>
        </p:txBody>
      </p:sp>
      <p:sp>
        <p:nvSpPr>
          <p:cNvPr id="506" name="Google Shape;506;p23: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4: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2" name="Google Shape;512;p24: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6: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9" name="Google Shape;519;p26: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7: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26" name="Google Shape;526;p27: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rgbClr val="FF0000"/>
              </a:buClr>
              <a:buSzPts val="1800"/>
              <a:buNone/>
            </a:pPr>
            <a:r>
              <a:t/>
            </a:r>
            <a:endParaRPr/>
          </a:p>
        </p:txBody>
      </p:sp>
      <p:sp>
        <p:nvSpPr>
          <p:cNvPr id="527" name="Google Shape;527;p27: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35" name="Google Shape;535;p29: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6" name="Google Shape;536;p29: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44" name="Google Shape;544;p30: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SzPts val="1800"/>
              <a:buNone/>
            </a:pPr>
            <a:r>
              <a:rPr b="1" lang="en-US" u="sng"/>
              <a:t>Ver “EJEMPLO Acta de constitución del proyecto.docx”</a:t>
            </a:r>
            <a:endParaRPr/>
          </a:p>
          <a:p>
            <a:pPr indent="0" lvl="0" marL="0" rtl="0" algn="l">
              <a:spcBef>
                <a:spcPts val="0"/>
              </a:spcBef>
              <a:spcAft>
                <a:spcPts val="0"/>
              </a:spcAft>
              <a:buNone/>
            </a:pPr>
            <a:r>
              <a:t/>
            </a:r>
            <a:endParaRPr b="1" u="sng"/>
          </a:p>
        </p:txBody>
      </p:sp>
      <p:sp>
        <p:nvSpPr>
          <p:cNvPr id="545" name="Google Shape;545;p30: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53" name="Google Shape;553;p31: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54" name="Google Shape;554;p31: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83761562c_1_28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83761562c_1_28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2" name="Google Shape;92;g2483761562c_1_28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2: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62" name="Google Shape;562;p32: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3: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69" name="Google Shape;569;p33: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4: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75" name="Google Shape;575;p34: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5: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83" name="Google Shape;583;p35: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7: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90" name="Google Shape;590;p37: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SzPts val="1800"/>
              <a:buNone/>
            </a:pPr>
            <a:r>
              <a:rPr b="1" lang="en-US" u="sng"/>
              <a:t>Ver Artículo “Como_desarrollar_reuniones_de_trabajo_efectivas.pdf”</a:t>
            </a:r>
            <a:endParaRPr/>
          </a:p>
        </p:txBody>
      </p:sp>
      <p:sp>
        <p:nvSpPr>
          <p:cNvPr id="591" name="Google Shape;591;p37: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8: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97" name="Google Shape;597;p38: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9: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03" name="Google Shape;603;p39: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0: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10" name="Google Shape;610;p40: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0: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17" name="Google Shape;617;p50: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1: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24" name="Google Shape;624;p51: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83761562c_1_290: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83761562c_1_290: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9" name="Google Shape;99;g2483761562c_1_290: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2: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36" name="Google Shape;636;p52: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3: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646" name="Google Shape;646;p53: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47" name="Google Shape;647;p53: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4: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9" name="Google Shape;659;p54: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5: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8" name="Google Shape;678;p55: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6: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684" name="Google Shape;684;p56: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85" name="Google Shape;685;p56: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7: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695" name="Google Shape;695;p57: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96" name="Google Shape;696;p57: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8: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706" name="Google Shape;706;p58: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07" name="Google Shape;707;p58: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9: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733" name="Google Shape;733;p59: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34" name="Google Shape;734;p59: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1: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3" name="Google Shape;753;p61: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3:notes"/>
          <p:cNvSpPr txBox="1"/>
          <p:nvPr>
            <p:ph idx="1" type="body"/>
          </p:nvPr>
        </p:nvSpPr>
        <p:spPr>
          <a:xfrm>
            <a:off x="709612" y="4860925"/>
            <a:ext cx="5680075" cy="46053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9" name="Google Shape;759;p63: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83761562c_1_29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83761562c_1_29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6" name="Google Shape;106;g2483761562c_1_29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4:notes"/>
          <p:cNvSpPr/>
          <p:nvPr>
            <p:ph idx="2" type="sldImg"/>
          </p:nvPr>
        </p:nvSpPr>
        <p:spPr>
          <a:xfrm>
            <a:off x="992187" y="768350"/>
            <a:ext cx="5114925" cy="38369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65" name="Google Shape;765;p64:notes"/>
          <p:cNvSpPr txBox="1"/>
          <p:nvPr>
            <p:ph idx="1" type="body"/>
          </p:nvPr>
        </p:nvSpPr>
        <p:spPr>
          <a:xfrm>
            <a:off x="709612" y="4860925"/>
            <a:ext cx="5680075" cy="460533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SzPts val="1800"/>
              <a:buNone/>
            </a:pPr>
            <a:r>
              <a:t/>
            </a:r>
            <a:endParaRPr/>
          </a:p>
        </p:txBody>
      </p:sp>
      <p:sp>
        <p:nvSpPr>
          <p:cNvPr id="766" name="Google Shape;766;p64:notes"/>
          <p:cNvSpPr txBox="1"/>
          <p:nvPr/>
        </p:nvSpPr>
        <p:spPr>
          <a:xfrm>
            <a:off x="4021137"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a:solidFill>
                  <a:srgbClr val="000000"/>
                </a:solidFill>
                <a:latin typeface="Arial"/>
                <a:ea typeface="Arial"/>
                <a:cs typeface="Arial"/>
                <a:sym typeface="Arial"/>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483761562c_1_318: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483761562c_1_318: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74" name="Google Shape;774;g2483761562c_1_318: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492b41b85b_1_8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492b41b85b_1_8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82" name="Google Shape;782;g2492b41b85b_1_8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483761562c_1_32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483761562c_1_32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89" name="Google Shape;789;g2483761562c_1_32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483761562c_1_33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483761562c_1_33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96" name="Google Shape;796;g2483761562c_1_33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483761562c_1_34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483761562c_1_34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03" name="Google Shape;803;g2483761562c_1_34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483761562c_1_351: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483761562c_1_351: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10" name="Google Shape;810;g2483761562c_1_351: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483761562c_1_358: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483761562c_1_358: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17" name="Google Shape;817;g2483761562c_1_358: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483761562c_1_36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483761562c_1_36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24" name="Google Shape;824;g2483761562c_1_36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483761562c_1_372: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483761562c_1_372: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31" name="Google Shape;831;g2483761562c_1_372: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83761562c_1_30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83761562c_1_30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3" name="Google Shape;113;g2483761562c_1_30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483761562c_1_37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483761562c_1_37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38" name="Google Shape;838;g2483761562c_1_37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483761562c_1_45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483761562c_1_45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49" name="Google Shape;849;g2483761562c_1_45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483761562c_1_46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483761562c_1_46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58" name="Google Shape;858;g2483761562c_1_46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483761562c_1_478: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483761562c_1_478: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69" name="Google Shape;869;g2483761562c_1_478: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483761562c_1_484: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483761562c_1_484: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76" name="Google Shape;876;g2483761562c_1_484: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483761562c_1_492: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483761562c_1_492: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88" name="Google Shape;888;g2483761562c_1_492: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483761562c_1_499: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483761562c_1_499: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96" name="Google Shape;896;g2483761562c_1_499: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483761562c_1_51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483761562c_1_51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06" name="Google Shape;906;g2483761562c_1_51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487063e7ea_0_37: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487063e7ea_0_37: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13" name="Google Shape;913;g2487063e7ea_0_37: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492b41b85b_1_5:notes"/>
          <p:cNvSpPr/>
          <p:nvPr>
            <p:ph idx="2" type="sldImg"/>
          </p:nvPr>
        </p:nvSpPr>
        <p:spPr>
          <a:xfrm>
            <a:off x="992187"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492b41b85b_1_5:notes"/>
          <p:cNvSpPr txBox="1"/>
          <p:nvPr>
            <p:ph idx="1" type="body"/>
          </p:nvPr>
        </p:nvSpPr>
        <p:spPr>
          <a:xfrm>
            <a:off x="709612" y="4860925"/>
            <a:ext cx="5680200" cy="46053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20" name="Google Shape;920;g2492b41b85b_1_5:notes"/>
          <p:cNvSpPr txBox="1"/>
          <p:nvPr>
            <p:ph idx="12" type="sldNum"/>
          </p:nvPr>
        </p:nvSpPr>
        <p:spPr>
          <a:xfrm>
            <a:off x="4021137" y="9721850"/>
            <a:ext cx="30765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20" name="Shape 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228600" y="533400"/>
            <a:ext cx="8229600" cy="914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 name="Google Shape;29;p4"/>
          <p:cNvSpPr txBox="1"/>
          <p:nvPr>
            <p:ph idx="1" type="body"/>
          </p:nvPr>
        </p:nvSpPr>
        <p:spPr>
          <a:xfrm>
            <a:off x="685800" y="1524000"/>
            <a:ext cx="7772400" cy="4953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5"/>
          <p:cNvSpPr txBox="1"/>
          <p:nvPr>
            <p:ph type="title"/>
          </p:nvPr>
        </p:nvSpPr>
        <p:spPr>
          <a:xfrm>
            <a:off x="228600" y="533400"/>
            <a:ext cx="8229600" cy="914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1" name="Shape 41"/>
        <p:cNvGrpSpPr/>
        <p:nvPr/>
      </p:nvGrpSpPr>
      <p:grpSpPr>
        <a:xfrm>
          <a:off x="0" y="0"/>
          <a:ext cx="0" cy="0"/>
          <a:chOff x="0" y="0"/>
          <a:chExt cx="0" cy="0"/>
        </a:xfrm>
      </p:grpSpPr>
      <p:sp>
        <p:nvSpPr>
          <p:cNvPr id="42" name="Google Shape;42;p7"/>
          <p:cNvSpPr txBox="1"/>
          <p:nvPr>
            <p:ph idx="10" type="dt"/>
          </p:nvPr>
        </p:nvSpPr>
        <p:spPr>
          <a:xfrm>
            <a:off x="685800" y="6399212"/>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3124200" y="6399212"/>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6553200" y="6399212"/>
            <a:ext cx="1905000" cy="457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52" name="Shape 52"/>
        <p:cNvGrpSpPr/>
        <p:nvPr/>
      </p:nvGrpSpPr>
      <p:grpSpPr>
        <a:xfrm>
          <a:off x="0" y="0"/>
          <a:ext cx="0" cy="0"/>
          <a:chOff x="0" y="0"/>
          <a:chExt cx="0" cy="0"/>
        </a:xfrm>
      </p:grpSpPr>
      <p:sp>
        <p:nvSpPr>
          <p:cNvPr id="53" name="Google Shape;53;p9"/>
          <p:cNvSpPr txBox="1"/>
          <p:nvPr>
            <p:ph idx="1" type="body"/>
          </p:nvPr>
        </p:nvSpPr>
        <p:spPr>
          <a:xfrm>
            <a:off x="179388" y="549275"/>
            <a:ext cx="8281987" cy="51292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153987" y="6502400"/>
            <a:ext cx="1006475" cy="32067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slideLayout" Target="../slideLayouts/slideLayout5.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9050" y="6172200"/>
            <a:ext cx="9182100" cy="749300"/>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2241550" y="6108700"/>
            <a:ext cx="6921500" cy="127000"/>
          </a:xfrm>
          <a:prstGeom prst="rect">
            <a:avLst/>
          </a:prstGeom>
          <a:noFill/>
          <a:ln>
            <a:noFill/>
          </a:ln>
        </p:spPr>
      </p:pic>
      <p:sp>
        <p:nvSpPr>
          <p:cNvPr id="12" name="Google Shape;12;p1"/>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Centro de Gestión de la Calidad – SCEU FRBA UTN</a:t>
            </a:r>
            <a:endParaRPr/>
          </a:p>
          <a:p>
            <a:pPr indent="0" lvl="0" marL="0" marR="0" rtl="0" algn="l">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Medrano 951 2° Piso. Ciudad de Buenos Aires. (C1129AAQ)</a:t>
            </a:r>
            <a:endParaRPr/>
          </a:p>
        </p:txBody>
      </p:sp>
      <p:sp>
        <p:nvSpPr>
          <p:cNvPr id="13" name="Google Shape;13;p1"/>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www.sceu.frba.utn.edu.ar/calidad</a:t>
            </a:r>
            <a:endParaRPr/>
          </a:p>
        </p:txBody>
      </p:sp>
      <p:pic>
        <p:nvPicPr>
          <p:cNvPr id="14" name="Google Shape;14;p1"/>
          <p:cNvPicPr preferRelativeResize="0"/>
          <p:nvPr/>
        </p:nvPicPr>
        <p:blipFill rotWithShape="1">
          <a:blip r:embed="rId3">
            <a:alphaModFix/>
          </a:blip>
          <a:srcRect b="0" l="0" r="0" t="0"/>
          <a:stretch/>
        </p:blipFill>
        <p:spPr>
          <a:xfrm>
            <a:off x="179387" y="311150"/>
            <a:ext cx="4143375" cy="428625"/>
          </a:xfrm>
          <a:prstGeom prst="rect">
            <a:avLst/>
          </a:prstGeom>
          <a:noFill/>
          <a:ln>
            <a:noFill/>
          </a:ln>
        </p:spPr>
      </p:pic>
      <p:pic>
        <p:nvPicPr>
          <p:cNvPr id="15" name="Google Shape;15;p1"/>
          <p:cNvPicPr preferRelativeResize="0"/>
          <p:nvPr/>
        </p:nvPicPr>
        <p:blipFill rotWithShape="1">
          <a:blip r:embed="rId1">
            <a:alphaModFix/>
          </a:blip>
          <a:srcRect b="0" l="0" r="0" t="0"/>
          <a:stretch/>
        </p:blipFill>
        <p:spPr>
          <a:xfrm>
            <a:off x="-19050" y="6172200"/>
            <a:ext cx="9182100" cy="749300"/>
          </a:xfrm>
          <a:prstGeom prst="rect">
            <a:avLst/>
          </a:prstGeom>
          <a:noFill/>
          <a:ln>
            <a:noFill/>
          </a:ln>
        </p:spPr>
      </p:pic>
      <p:pic>
        <p:nvPicPr>
          <p:cNvPr id="16" name="Google Shape;16;p1"/>
          <p:cNvPicPr preferRelativeResize="0"/>
          <p:nvPr/>
        </p:nvPicPr>
        <p:blipFill rotWithShape="1">
          <a:blip r:embed="rId2">
            <a:alphaModFix/>
          </a:blip>
          <a:srcRect b="0" l="0" r="0" t="0"/>
          <a:stretch/>
        </p:blipFill>
        <p:spPr>
          <a:xfrm>
            <a:off x="2241550" y="6108700"/>
            <a:ext cx="6921500" cy="127000"/>
          </a:xfrm>
          <a:prstGeom prst="rect">
            <a:avLst/>
          </a:prstGeom>
          <a:noFill/>
          <a:ln>
            <a:noFill/>
          </a:ln>
        </p:spPr>
      </p:pic>
      <p:sp>
        <p:nvSpPr>
          <p:cNvPr id="17" name="Google Shape;17;p1"/>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Centro de Gestión de la Calidad – SCEU FRBA UTN</a:t>
            </a:r>
            <a:endParaRPr/>
          </a:p>
          <a:p>
            <a:pPr indent="0" lvl="0" marL="0" marR="0" rtl="0" algn="l">
              <a:lnSpc>
                <a:spcPct val="100000"/>
              </a:lnSpc>
              <a:spcBef>
                <a:spcPts val="0"/>
              </a:spcBef>
              <a:spcAft>
                <a:spcPts val="0"/>
              </a:spcAft>
              <a:buClr>
                <a:schemeClr val="lt1"/>
              </a:buClr>
              <a:buSzPts val="1100"/>
              <a:buFont typeface="Calibri"/>
              <a:buNone/>
            </a:pPr>
            <a:r>
              <a:rPr b="0" i="0" lang="en-US" sz="1100" u="none" cap="none" strike="noStrike">
                <a:solidFill>
                  <a:schemeClr val="lt1"/>
                </a:solidFill>
                <a:latin typeface="Calibri"/>
                <a:ea typeface="Calibri"/>
                <a:cs typeface="Calibri"/>
                <a:sym typeface="Calibri"/>
              </a:rPr>
              <a:t>Medrano 951 2° Piso. Ciudad de Buenos Aires. (C1129AAQ)</a:t>
            </a:r>
            <a:endParaRPr/>
          </a:p>
        </p:txBody>
      </p:sp>
      <p:sp>
        <p:nvSpPr>
          <p:cNvPr id="18" name="Google Shape;18;p1"/>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www.sceu.frba.utn.edu.ar/calidad</a:t>
            </a:r>
            <a:endParaRPr/>
          </a:p>
        </p:txBody>
      </p:sp>
      <p:pic>
        <p:nvPicPr>
          <p:cNvPr id="19" name="Google Shape;19;p1"/>
          <p:cNvPicPr preferRelativeResize="0"/>
          <p:nvPr/>
        </p:nvPicPr>
        <p:blipFill rotWithShape="1">
          <a:blip r:embed="rId3">
            <a:alphaModFix/>
          </a:blip>
          <a:srcRect b="0" l="0" r="0" t="0"/>
          <a:stretch/>
        </p:blipFill>
        <p:spPr>
          <a:xfrm>
            <a:off x="179387" y="311150"/>
            <a:ext cx="4143375" cy="428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1">
            <a:alphaModFix/>
          </a:blip>
          <a:srcRect b="0" l="0" r="0" t="0"/>
          <a:stretch/>
        </p:blipFill>
        <p:spPr>
          <a:xfrm>
            <a:off x="-19050" y="6172200"/>
            <a:ext cx="9182100" cy="749300"/>
          </a:xfrm>
          <a:prstGeom prst="rect">
            <a:avLst/>
          </a:prstGeom>
          <a:noFill/>
          <a:ln>
            <a:noFill/>
          </a:ln>
        </p:spPr>
      </p:pic>
      <p:pic>
        <p:nvPicPr>
          <p:cNvPr id="23" name="Google Shape;23;p3"/>
          <p:cNvPicPr preferRelativeResize="0"/>
          <p:nvPr/>
        </p:nvPicPr>
        <p:blipFill rotWithShape="1">
          <a:blip r:embed="rId2">
            <a:alphaModFix/>
          </a:blip>
          <a:srcRect b="0" l="0" r="0" t="0"/>
          <a:stretch/>
        </p:blipFill>
        <p:spPr>
          <a:xfrm>
            <a:off x="2241550" y="6108700"/>
            <a:ext cx="6921500" cy="127000"/>
          </a:xfrm>
          <a:prstGeom prst="rect">
            <a:avLst/>
          </a:prstGeom>
          <a:noFill/>
          <a:ln>
            <a:noFill/>
          </a:ln>
        </p:spPr>
      </p:pic>
      <p:sp>
        <p:nvSpPr>
          <p:cNvPr id="24" name="Google Shape;24;p3"/>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Calibri"/>
              <a:buNone/>
            </a:pPr>
            <a:r>
              <a:rPr b="1" i="0" lang="en-US" sz="1200" u="none">
                <a:solidFill>
                  <a:schemeClr val="lt1"/>
                </a:solidFill>
                <a:latin typeface="Calibri"/>
                <a:ea typeface="Calibri"/>
                <a:cs typeface="Calibri"/>
                <a:sym typeface="Calibri"/>
              </a:rPr>
              <a:t>Centro de Gestión de la Calidad – SCEU FRBA UTN</a:t>
            </a:r>
            <a:endParaRPr/>
          </a:p>
          <a:p>
            <a:pPr indent="0" lvl="0" marL="0" marR="0" rtl="0" algn="l">
              <a:lnSpc>
                <a:spcPct val="100000"/>
              </a:lnSpc>
              <a:spcBef>
                <a:spcPts val="0"/>
              </a:spcBef>
              <a:spcAft>
                <a:spcPts val="0"/>
              </a:spcAft>
              <a:buClr>
                <a:schemeClr val="lt1"/>
              </a:buClr>
              <a:buSzPts val="1100"/>
              <a:buFont typeface="Calibri"/>
              <a:buNone/>
            </a:pPr>
            <a:r>
              <a:rPr b="0" i="0" lang="en-US" sz="1100" u="none">
                <a:solidFill>
                  <a:schemeClr val="lt1"/>
                </a:solidFill>
                <a:latin typeface="Calibri"/>
                <a:ea typeface="Calibri"/>
                <a:cs typeface="Calibri"/>
                <a:sym typeface="Calibri"/>
              </a:rPr>
              <a:t>Medrano 951 2° Piso. Ciudad de Buenos Aires. (C1129AAQ)</a:t>
            </a:r>
            <a:endParaRPr/>
          </a:p>
        </p:txBody>
      </p:sp>
      <p:sp>
        <p:nvSpPr>
          <p:cNvPr id="25" name="Google Shape;25;p3"/>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Calibri"/>
              <a:buNone/>
            </a:pPr>
            <a:r>
              <a:rPr b="0" i="0" lang="en-US" sz="1600" u="none">
                <a:solidFill>
                  <a:schemeClr val="lt1"/>
                </a:solidFill>
                <a:latin typeface="Calibri"/>
                <a:ea typeface="Calibri"/>
                <a:cs typeface="Calibri"/>
                <a:sym typeface="Calibri"/>
              </a:rPr>
              <a:t>www.sceu.frba.utn.edu.ar/calidad</a:t>
            </a:r>
            <a:endParaRPr/>
          </a:p>
        </p:txBody>
      </p:sp>
      <p:pic>
        <p:nvPicPr>
          <p:cNvPr id="26" name="Google Shape;26;p3"/>
          <p:cNvPicPr preferRelativeResize="0"/>
          <p:nvPr/>
        </p:nvPicPr>
        <p:blipFill rotWithShape="1">
          <a:blip r:embed="rId3">
            <a:alphaModFix/>
          </a:blip>
          <a:srcRect b="0" l="0" r="0" t="0"/>
          <a:stretch/>
        </p:blipFill>
        <p:spPr>
          <a:xfrm>
            <a:off x="179387" y="311150"/>
            <a:ext cx="4143375" cy="428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1">
            <a:alphaModFix/>
          </a:blip>
          <a:srcRect b="0" l="0" r="0" t="0"/>
          <a:stretch/>
        </p:blipFill>
        <p:spPr>
          <a:xfrm>
            <a:off x="-19050" y="6172200"/>
            <a:ext cx="9182100" cy="749300"/>
          </a:xfrm>
          <a:prstGeom prst="rect">
            <a:avLst/>
          </a:prstGeom>
          <a:noFill/>
          <a:ln>
            <a:noFill/>
          </a:ln>
        </p:spPr>
      </p:pic>
      <p:pic>
        <p:nvPicPr>
          <p:cNvPr id="34" name="Google Shape;34;p6"/>
          <p:cNvPicPr preferRelativeResize="0"/>
          <p:nvPr/>
        </p:nvPicPr>
        <p:blipFill rotWithShape="1">
          <a:blip r:embed="rId2">
            <a:alphaModFix/>
          </a:blip>
          <a:srcRect b="0" l="0" r="0" t="0"/>
          <a:stretch/>
        </p:blipFill>
        <p:spPr>
          <a:xfrm>
            <a:off x="2241550" y="6108700"/>
            <a:ext cx="6921500" cy="127000"/>
          </a:xfrm>
          <a:prstGeom prst="rect">
            <a:avLst/>
          </a:prstGeom>
          <a:noFill/>
          <a:ln>
            <a:noFill/>
          </a:ln>
        </p:spPr>
      </p:pic>
      <p:sp>
        <p:nvSpPr>
          <p:cNvPr id="35" name="Google Shape;35;p6"/>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Calibri"/>
              <a:buNone/>
            </a:pPr>
            <a:r>
              <a:rPr b="1" i="0" lang="en-US" sz="1200" u="none">
                <a:solidFill>
                  <a:schemeClr val="lt1"/>
                </a:solidFill>
                <a:latin typeface="Calibri"/>
                <a:ea typeface="Calibri"/>
                <a:cs typeface="Calibri"/>
                <a:sym typeface="Calibri"/>
              </a:rPr>
              <a:t>Centro de Gestión de la Calidad – SCEU FRBA UTN</a:t>
            </a:r>
            <a:endParaRPr/>
          </a:p>
          <a:p>
            <a:pPr indent="0" lvl="0" marL="0" marR="0" rtl="0" algn="l">
              <a:lnSpc>
                <a:spcPct val="100000"/>
              </a:lnSpc>
              <a:spcBef>
                <a:spcPts val="0"/>
              </a:spcBef>
              <a:spcAft>
                <a:spcPts val="0"/>
              </a:spcAft>
              <a:buClr>
                <a:schemeClr val="lt1"/>
              </a:buClr>
              <a:buSzPts val="1100"/>
              <a:buFont typeface="Calibri"/>
              <a:buNone/>
            </a:pPr>
            <a:r>
              <a:rPr b="0" i="0" lang="en-US" sz="1100" u="none">
                <a:solidFill>
                  <a:schemeClr val="lt1"/>
                </a:solidFill>
                <a:latin typeface="Calibri"/>
                <a:ea typeface="Calibri"/>
                <a:cs typeface="Calibri"/>
                <a:sym typeface="Calibri"/>
              </a:rPr>
              <a:t>Medrano 951 2° Piso. Ciudad de Buenos Aires. (C1129AAQ)</a:t>
            </a:r>
            <a:endParaRPr/>
          </a:p>
        </p:txBody>
      </p:sp>
      <p:sp>
        <p:nvSpPr>
          <p:cNvPr id="36" name="Google Shape;36;p6"/>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Calibri"/>
              <a:buNone/>
            </a:pPr>
            <a:r>
              <a:rPr b="0" i="0" lang="en-US" sz="1600" u="none">
                <a:solidFill>
                  <a:schemeClr val="lt1"/>
                </a:solidFill>
                <a:latin typeface="Calibri"/>
                <a:ea typeface="Calibri"/>
                <a:cs typeface="Calibri"/>
                <a:sym typeface="Calibri"/>
              </a:rPr>
              <a:t>www.sceu.frba.utn.edu.ar/calidad</a:t>
            </a:r>
            <a:endParaRPr/>
          </a:p>
        </p:txBody>
      </p:sp>
      <p:pic>
        <p:nvPicPr>
          <p:cNvPr id="37" name="Google Shape;37;p6"/>
          <p:cNvPicPr preferRelativeResize="0"/>
          <p:nvPr/>
        </p:nvPicPr>
        <p:blipFill rotWithShape="1">
          <a:blip r:embed="rId3">
            <a:alphaModFix/>
          </a:blip>
          <a:srcRect b="0" l="0" r="0" t="0"/>
          <a:stretch/>
        </p:blipFill>
        <p:spPr>
          <a:xfrm>
            <a:off x="179387" y="311150"/>
            <a:ext cx="4143375" cy="428625"/>
          </a:xfrm>
          <a:prstGeom prst="rect">
            <a:avLst/>
          </a:prstGeom>
          <a:noFill/>
          <a:ln>
            <a:noFill/>
          </a:ln>
        </p:spPr>
      </p:pic>
      <p:sp>
        <p:nvSpPr>
          <p:cNvPr id="38" name="Google Shape;38;p6"/>
          <p:cNvSpPr txBox="1"/>
          <p:nvPr>
            <p:ph idx="10" type="dt"/>
          </p:nvPr>
        </p:nvSpPr>
        <p:spPr>
          <a:xfrm>
            <a:off x="685800" y="6399212"/>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6399212"/>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6399212"/>
            <a:ext cx="19050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SzPts val="1800"/>
              <a:buFont typeface="Calibri"/>
              <a:buNone/>
              <a:defRPr b="0" i="0" sz="1800" u="non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1">
            <a:alphaModFix/>
          </a:blip>
          <a:srcRect b="0" l="0" r="0" t="0"/>
          <a:stretch/>
        </p:blipFill>
        <p:spPr>
          <a:xfrm>
            <a:off x="-19050" y="6172200"/>
            <a:ext cx="9182100" cy="749300"/>
          </a:xfrm>
          <a:prstGeom prst="rect">
            <a:avLst/>
          </a:prstGeom>
          <a:noFill/>
          <a:ln>
            <a:noFill/>
          </a:ln>
        </p:spPr>
      </p:pic>
      <p:pic>
        <p:nvPicPr>
          <p:cNvPr id="47" name="Google Shape;47;p8"/>
          <p:cNvPicPr preferRelativeResize="0"/>
          <p:nvPr/>
        </p:nvPicPr>
        <p:blipFill rotWithShape="1">
          <a:blip r:embed="rId2">
            <a:alphaModFix/>
          </a:blip>
          <a:srcRect b="0" l="0" r="0" t="0"/>
          <a:stretch/>
        </p:blipFill>
        <p:spPr>
          <a:xfrm>
            <a:off x="2241550" y="6108700"/>
            <a:ext cx="6921500" cy="127000"/>
          </a:xfrm>
          <a:prstGeom prst="rect">
            <a:avLst/>
          </a:prstGeom>
          <a:noFill/>
          <a:ln>
            <a:noFill/>
          </a:ln>
        </p:spPr>
      </p:pic>
      <p:sp>
        <p:nvSpPr>
          <p:cNvPr id="48" name="Google Shape;48;p8"/>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Calibri"/>
              <a:buNone/>
            </a:pPr>
            <a:r>
              <a:rPr b="1" i="0" lang="en-US" sz="1200" u="none">
                <a:solidFill>
                  <a:schemeClr val="lt1"/>
                </a:solidFill>
                <a:latin typeface="Calibri"/>
                <a:ea typeface="Calibri"/>
                <a:cs typeface="Calibri"/>
                <a:sym typeface="Calibri"/>
              </a:rPr>
              <a:t>Centro de Gestión de la Calidad – SCEU FRBA UTN</a:t>
            </a:r>
            <a:endParaRPr/>
          </a:p>
          <a:p>
            <a:pPr indent="0" lvl="0" marL="0" marR="0" rtl="0" algn="l">
              <a:lnSpc>
                <a:spcPct val="100000"/>
              </a:lnSpc>
              <a:spcBef>
                <a:spcPts val="0"/>
              </a:spcBef>
              <a:spcAft>
                <a:spcPts val="0"/>
              </a:spcAft>
              <a:buClr>
                <a:schemeClr val="lt1"/>
              </a:buClr>
              <a:buSzPts val="1100"/>
              <a:buFont typeface="Calibri"/>
              <a:buNone/>
            </a:pPr>
            <a:r>
              <a:rPr b="0" i="0" lang="en-US" sz="1100" u="none">
                <a:solidFill>
                  <a:schemeClr val="lt1"/>
                </a:solidFill>
                <a:latin typeface="Calibri"/>
                <a:ea typeface="Calibri"/>
                <a:cs typeface="Calibri"/>
                <a:sym typeface="Calibri"/>
              </a:rPr>
              <a:t>Medrano 951 2° Piso. Ciudad de Buenos Aires. (C1129AAQ)</a:t>
            </a:r>
            <a:endParaRPr/>
          </a:p>
        </p:txBody>
      </p:sp>
      <p:sp>
        <p:nvSpPr>
          <p:cNvPr id="49" name="Google Shape;49;p8"/>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Calibri"/>
              <a:buNone/>
            </a:pPr>
            <a:r>
              <a:rPr b="0" i="0" lang="en-US" sz="1600" u="none">
                <a:solidFill>
                  <a:schemeClr val="lt1"/>
                </a:solidFill>
                <a:latin typeface="Calibri"/>
                <a:ea typeface="Calibri"/>
                <a:cs typeface="Calibri"/>
                <a:sym typeface="Calibri"/>
              </a:rPr>
              <a:t>www.sceu.frba.utn.edu.ar/calidad</a:t>
            </a:r>
            <a:endParaRPr/>
          </a:p>
        </p:txBody>
      </p:sp>
      <p:pic>
        <p:nvPicPr>
          <p:cNvPr id="50" name="Google Shape;50;p8"/>
          <p:cNvPicPr preferRelativeResize="0"/>
          <p:nvPr/>
        </p:nvPicPr>
        <p:blipFill rotWithShape="1">
          <a:blip r:embed="rId3">
            <a:alphaModFix/>
          </a:blip>
          <a:srcRect b="0" l="0" r="0" t="0"/>
          <a:stretch/>
        </p:blipFill>
        <p:spPr>
          <a:xfrm>
            <a:off x="179387" y="311150"/>
            <a:ext cx="4143375" cy="428625"/>
          </a:xfrm>
          <a:prstGeom prst="rect">
            <a:avLst/>
          </a:prstGeom>
          <a:noFill/>
          <a:ln>
            <a:noFill/>
          </a:ln>
        </p:spPr>
      </p:pic>
      <p:sp>
        <p:nvSpPr>
          <p:cNvPr id="51" name="Google Shape;51;p8"/>
          <p:cNvSpPr txBox="1"/>
          <p:nvPr>
            <p:ph idx="12" type="sldNum"/>
          </p:nvPr>
        </p:nvSpPr>
        <p:spPr>
          <a:xfrm>
            <a:off x="153987" y="6502400"/>
            <a:ext cx="1006475" cy="32067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0.jp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7.png"/><Relationship Id="rId4" Type="http://schemas.openxmlformats.org/officeDocument/2006/relationships/image" Target="../media/image4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title"/>
          </p:nvPr>
        </p:nvSpPr>
        <p:spPr>
          <a:xfrm>
            <a:off x="-67100" y="1444812"/>
            <a:ext cx="8718600" cy="1792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Conceptos sobre </a:t>
            </a:r>
            <a:r>
              <a:rPr b="1" lang="en-US" sz="4400">
                <a:solidFill>
                  <a:schemeClr val="dk1"/>
                </a:solidFill>
              </a:rPr>
              <a:t>Gestión</a:t>
            </a:r>
            <a:r>
              <a:rPr b="1" i="0" lang="en-US" sz="4400" u="none" cap="none" strike="noStrike">
                <a:solidFill>
                  <a:schemeClr val="dk1"/>
                </a:solidFill>
                <a:latin typeface="Arial"/>
                <a:ea typeface="Arial"/>
                <a:cs typeface="Arial"/>
                <a:sym typeface="Arial"/>
              </a:rPr>
              <a:t> de Proyectos</a:t>
            </a:r>
            <a:br>
              <a:rPr b="1" i="0" lang="en-US" sz="4400" u="none" cap="none" strike="noStrike">
                <a:solidFill>
                  <a:schemeClr val="dk1"/>
                </a:solidFill>
                <a:latin typeface="Arial"/>
                <a:ea typeface="Arial"/>
                <a:cs typeface="Arial"/>
                <a:sym typeface="Arial"/>
              </a:rPr>
            </a:br>
            <a:br>
              <a:rPr b="1" i="0" lang="en-US" sz="4400" u="none" cap="none" strike="noStrike">
                <a:solidFill>
                  <a:schemeClr val="dk1"/>
                </a:solidFill>
                <a:latin typeface="Arial"/>
                <a:ea typeface="Arial"/>
                <a:cs typeface="Arial"/>
                <a:sym typeface="Arial"/>
              </a:rPr>
            </a:br>
            <a:endParaRPr/>
          </a:p>
        </p:txBody>
      </p:sp>
      <p:sp>
        <p:nvSpPr>
          <p:cNvPr id="61" name="Google Shape;61;p10"/>
          <p:cNvSpPr txBox="1"/>
          <p:nvPr/>
        </p:nvSpPr>
        <p:spPr>
          <a:xfrm>
            <a:off x="4724400" y="744537"/>
            <a:ext cx="1841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2" name="Google Shape;62;p10"/>
          <p:cNvPicPr preferRelativeResize="0"/>
          <p:nvPr/>
        </p:nvPicPr>
        <p:blipFill>
          <a:blip r:embed="rId3">
            <a:alphaModFix/>
          </a:blip>
          <a:stretch>
            <a:fillRect/>
          </a:stretch>
        </p:blipFill>
        <p:spPr>
          <a:xfrm>
            <a:off x="944225" y="2788525"/>
            <a:ext cx="3111525" cy="3138700"/>
          </a:xfrm>
          <a:prstGeom prst="rect">
            <a:avLst/>
          </a:prstGeom>
          <a:noFill/>
          <a:ln>
            <a:noFill/>
          </a:ln>
        </p:spPr>
      </p:pic>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nvSpPr>
        <p:spPr>
          <a:xfrm>
            <a:off x="2175925" y="536800"/>
            <a:ext cx="5476500" cy="4617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Etapas de los Proyectos</a:t>
            </a:r>
            <a:endParaRPr>
              <a:solidFill>
                <a:schemeClr val="dk1"/>
              </a:solidFill>
            </a:endParaRPr>
          </a:p>
        </p:txBody>
      </p:sp>
      <p:sp>
        <p:nvSpPr>
          <p:cNvPr id="123" name="Google Shape;123;p19"/>
          <p:cNvSpPr txBox="1"/>
          <p:nvPr/>
        </p:nvSpPr>
        <p:spPr>
          <a:xfrm>
            <a:off x="268350" y="1065875"/>
            <a:ext cx="8607300" cy="54951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1500"/>
              </a:spcBef>
              <a:spcAft>
                <a:spcPts val="0"/>
              </a:spcAft>
              <a:buNone/>
            </a:pPr>
            <a:r>
              <a:rPr b="1" lang="en-US" sz="2000">
                <a:solidFill>
                  <a:srgbClr val="374151"/>
                </a:solidFill>
                <a:latin typeface="Century Gothic"/>
                <a:ea typeface="Century Gothic"/>
                <a:cs typeface="Century Gothic"/>
                <a:sym typeface="Century Gothic"/>
              </a:rPr>
              <a:t>5 . Cierre:</a:t>
            </a:r>
            <a:endParaRPr b="1" sz="2000">
              <a:solidFill>
                <a:srgbClr val="374151"/>
              </a:solidFill>
              <a:latin typeface="Century Gothic"/>
              <a:ea typeface="Century Gothic"/>
              <a:cs typeface="Century Gothic"/>
              <a:sym typeface="Century Gothic"/>
            </a:endParaRPr>
          </a:p>
          <a:p>
            <a:pPr indent="-355600" lvl="1" marL="914400" rtl="0" algn="just">
              <a:lnSpc>
                <a:spcPct val="150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Finalización de las actividades del proyecto.</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Evaluación del cumplimiento de los objetivos y la satisfacción del cliente.</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Documentación de lecciones aprendidas y mejores prácticas.</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Preparación y entrega de los entregables finales.</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Cierre de contratos y liberación de recursos.</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Celebración de una reunión de cierre del proyecto y agradecimiento al equipo del proyecto.</a:t>
            </a:r>
            <a:endParaRPr sz="2000">
              <a:solidFill>
                <a:srgbClr val="374151"/>
              </a:solidFill>
              <a:latin typeface="Century Gothic"/>
              <a:ea typeface="Century Gothic"/>
              <a:cs typeface="Century Gothic"/>
              <a:sym typeface="Century Gothic"/>
            </a:endParaRPr>
          </a:p>
          <a:p>
            <a:pPr indent="0" lvl="0" marL="0" rtl="0" algn="l">
              <a:lnSpc>
                <a:spcPct val="115000"/>
              </a:lnSpc>
              <a:spcBef>
                <a:spcPts val="1500"/>
              </a:spcBef>
              <a:spcAft>
                <a:spcPts val="1500"/>
              </a:spcAft>
              <a:buNone/>
            </a:pPr>
            <a:r>
              <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9"/>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30" name="Google Shape;930;p109"/>
          <p:cNvSpPr/>
          <p:nvPr/>
        </p:nvSpPr>
        <p:spPr>
          <a:xfrm>
            <a:off x="465275" y="2976125"/>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entury Gothic"/>
                <a:ea typeface="Century Gothic"/>
                <a:cs typeface="Century Gothic"/>
                <a:sym typeface="Century Gothic"/>
              </a:rPr>
              <a:t>La construcción de un sitio web de comercio electrónico, el desarrollo de una aplicación móvil y el desarrollo de una plataforma de aprendizaje online no son ejemplos de proyectos. (Verdadero/Falso)</a:t>
            </a:r>
            <a:endParaRPr sz="2000">
              <a:latin typeface="Century Gothic"/>
              <a:ea typeface="Century Gothic"/>
              <a:cs typeface="Century Gothic"/>
              <a:sym typeface="Century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0"/>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37" name="Google Shape;937;p110"/>
          <p:cNvSpPr txBox="1"/>
          <p:nvPr/>
        </p:nvSpPr>
        <p:spPr>
          <a:xfrm>
            <a:off x="387875" y="4227550"/>
            <a:ext cx="8219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highlight>
                  <a:srgbClr val="FFFF66"/>
                </a:highlight>
                <a:latin typeface="Century Gothic"/>
                <a:ea typeface="Century Gothic"/>
                <a:cs typeface="Century Gothic"/>
                <a:sym typeface="Century Gothic"/>
              </a:rPr>
              <a:t>Respuesta </a:t>
            </a:r>
            <a:r>
              <a:rPr lang="en-US" sz="2000">
                <a:highlight>
                  <a:srgbClr val="FFFF66"/>
                </a:highlight>
                <a:latin typeface="Century Gothic"/>
                <a:ea typeface="Century Gothic"/>
                <a:cs typeface="Century Gothic"/>
                <a:sym typeface="Century Gothic"/>
              </a:rPr>
              <a:t>correcta</a:t>
            </a:r>
            <a:r>
              <a:rPr lang="en-US" sz="2000">
                <a:highlight>
                  <a:srgbClr val="FFFF66"/>
                </a:highlight>
                <a:latin typeface="Century Gothic"/>
                <a:ea typeface="Century Gothic"/>
                <a:cs typeface="Century Gothic"/>
                <a:sym typeface="Century Gothic"/>
              </a:rPr>
              <a:t>: </a:t>
            </a:r>
            <a:r>
              <a:rPr lang="en-US" sz="2000">
                <a:solidFill>
                  <a:schemeClr val="dk1"/>
                </a:solidFill>
                <a:highlight>
                  <a:srgbClr val="FFFF66"/>
                </a:highlight>
                <a:latin typeface="Century Gothic"/>
                <a:ea typeface="Century Gothic"/>
                <a:cs typeface="Century Gothic"/>
                <a:sym typeface="Century Gothic"/>
              </a:rPr>
              <a:t>La construcción de un sitio web de comercio electrónico, el desarrollo de una aplicación móvil y el desarrollo de una plataforma de aprendizaje online son ejemplos de proyectos</a:t>
            </a:r>
            <a:r>
              <a:rPr lang="en-US" sz="2000">
                <a:highlight>
                  <a:srgbClr val="FFFF66"/>
                </a:highlight>
                <a:latin typeface="Century Gothic"/>
                <a:ea typeface="Century Gothic"/>
                <a:cs typeface="Century Gothic"/>
                <a:sym typeface="Century Gothic"/>
              </a:rPr>
              <a:t>.</a:t>
            </a:r>
            <a:endParaRPr sz="2000">
              <a:highlight>
                <a:srgbClr val="FFFF66"/>
              </a:highlight>
              <a:latin typeface="Century Gothic"/>
              <a:ea typeface="Century Gothic"/>
              <a:cs typeface="Century Gothic"/>
              <a:sym typeface="Century Gothic"/>
            </a:endParaRPr>
          </a:p>
        </p:txBody>
      </p:sp>
      <p:sp>
        <p:nvSpPr>
          <p:cNvPr id="938" name="Google Shape;938;p110"/>
          <p:cNvSpPr txBox="1"/>
          <p:nvPr/>
        </p:nvSpPr>
        <p:spPr>
          <a:xfrm>
            <a:off x="-25975" y="2751250"/>
            <a:ext cx="9047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La construcción de un sitio web de comercio electrónico, el desarrollo de una aplicación móvil y el desarrollo de una plataforma de aprendizaje online no son ejemplos de proyectos. (Verdadero/</a:t>
            </a:r>
            <a:r>
              <a:rPr lang="en-US" sz="2000">
                <a:solidFill>
                  <a:schemeClr val="dk1"/>
                </a:solidFill>
                <a:highlight>
                  <a:srgbClr val="99FF66"/>
                </a:highlight>
                <a:latin typeface="Century Gothic"/>
                <a:ea typeface="Century Gothic"/>
                <a:cs typeface="Century Gothic"/>
                <a:sym typeface="Century Gothic"/>
              </a:rPr>
              <a:t>Falso</a:t>
            </a:r>
            <a:r>
              <a:rPr lang="en-US" sz="2000">
                <a:solidFill>
                  <a:schemeClr val="dk1"/>
                </a:solidFill>
                <a:latin typeface="Century Gothic"/>
                <a:ea typeface="Century Gothic"/>
                <a:cs typeface="Century Gothic"/>
                <a:sym typeface="Century Gothic"/>
              </a:rPr>
              <a: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1"/>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45" name="Google Shape;945;p111"/>
          <p:cNvSpPr/>
          <p:nvPr/>
        </p:nvSpPr>
        <p:spPr>
          <a:xfrm>
            <a:off x="465275" y="2976125"/>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entury Gothic"/>
                <a:ea typeface="Century Gothic"/>
                <a:cs typeface="Century Gothic"/>
                <a:sym typeface="Century Gothic"/>
              </a:rPr>
              <a:t>Dentro de un proyecto, la triple restricción hace referencia a: actividad, tiempo y alcance. (V</a:t>
            </a:r>
            <a:r>
              <a:rPr lang="en-US" sz="2000">
                <a:latin typeface="Century Gothic"/>
                <a:ea typeface="Century Gothic"/>
                <a:cs typeface="Century Gothic"/>
                <a:sym typeface="Century Gothic"/>
              </a:rPr>
              <a:t>erdadero</a:t>
            </a:r>
            <a:r>
              <a:rPr lang="en-US" sz="2000">
                <a:latin typeface="Century Gothic"/>
                <a:ea typeface="Century Gothic"/>
                <a:cs typeface="Century Gothic"/>
                <a:sym typeface="Century Gothic"/>
              </a:rPr>
              <a:t>/Falso)</a:t>
            </a:r>
            <a:endParaRPr sz="2000">
              <a:latin typeface="Century Gothic"/>
              <a:ea typeface="Century Gothic"/>
              <a:cs typeface="Century Gothic"/>
              <a:sym typeface="Century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2"/>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52" name="Google Shape;952;p112"/>
          <p:cNvSpPr txBox="1"/>
          <p:nvPr/>
        </p:nvSpPr>
        <p:spPr>
          <a:xfrm>
            <a:off x="1022625" y="2759700"/>
            <a:ext cx="697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Dentro de un proyecto, la triple restricción hace referencia a: actividad, tiempo y alcance. (Verdadero/</a:t>
            </a:r>
            <a:r>
              <a:rPr lang="en-US" sz="2000">
                <a:solidFill>
                  <a:schemeClr val="dk1"/>
                </a:solidFill>
                <a:highlight>
                  <a:srgbClr val="99FF66"/>
                </a:highlight>
                <a:latin typeface="Century Gothic"/>
                <a:ea typeface="Century Gothic"/>
                <a:cs typeface="Century Gothic"/>
                <a:sym typeface="Century Gothic"/>
              </a:rPr>
              <a:t>Falso</a:t>
            </a:r>
            <a:r>
              <a:rPr lang="en-US" sz="2000">
                <a:solidFill>
                  <a:schemeClr val="dk1"/>
                </a:solidFill>
                <a:latin typeface="Century Gothic"/>
                <a:ea typeface="Century Gothic"/>
                <a:cs typeface="Century Gothic"/>
                <a:sym typeface="Century Gothic"/>
              </a:rPr>
              <a:t>)</a:t>
            </a:r>
            <a:endParaRPr sz="2000">
              <a:solidFill>
                <a:schemeClr val="dk1"/>
              </a:solidFill>
              <a:latin typeface="Century Gothic"/>
              <a:ea typeface="Century Gothic"/>
              <a:cs typeface="Century Gothic"/>
              <a:sym typeface="Century Gothic"/>
            </a:endParaRPr>
          </a:p>
        </p:txBody>
      </p:sp>
      <p:sp>
        <p:nvSpPr>
          <p:cNvPr id="953" name="Google Shape;953;p112"/>
          <p:cNvSpPr txBox="1"/>
          <p:nvPr/>
        </p:nvSpPr>
        <p:spPr>
          <a:xfrm>
            <a:off x="1064025" y="4192050"/>
            <a:ext cx="6896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66"/>
                </a:highlight>
                <a:latin typeface="Century Gothic"/>
                <a:ea typeface="Century Gothic"/>
                <a:cs typeface="Century Gothic"/>
                <a:sym typeface="Century Gothic"/>
              </a:rPr>
              <a:t>Respuesta correcta: </a:t>
            </a:r>
            <a:r>
              <a:rPr lang="en-US" sz="2000">
                <a:solidFill>
                  <a:schemeClr val="dk1"/>
                </a:solidFill>
                <a:highlight>
                  <a:srgbClr val="FFFF66"/>
                </a:highlight>
                <a:latin typeface="Century Gothic"/>
                <a:ea typeface="Century Gothic"/>
                <a:cs typeface="Century Gothic"/>
                <a:sym typeface="Century Gothic"/>
              </a:rPr>
              <a:t>Dentro de un proyecto, la triple restricción hace referencia a alcance, tiempo y costo</a:t>
            </a:r>
            <a:endParaRPr>
              <a:highlight>
                <a:srgbClr val="FFFF66"/>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3"/>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60" name="Google Shape;960;p113"/>
          <p:cNvSpPr/>
          <p:nvPr/>
        </p:nvSpPr>
        <p:spPr>
          <a:xfrm>
            <a:off x="465275" y="2976125"/>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entury Gothic"/>
                <a:ea typeface="Century Gothic"/>
                <a:cs typeface="Century Gothic"/>
                <a:sym typeface="Century Gothic"/>
              </a:rPr>
              <a:t>Dentro de la gestión de un proyecto, es necesario planificar bien, lograr reuniones efectivas, armar un plan de comunicación, y un buen manejo del trabajo en equipo. (Verdadero/Falso)</a:t>
            </a:r>
            <a:endParaRPr sz="2000">
              <a:latin typeface="Century Gothic"/>
              <a:ea typeface="Century Gothic"/>
              <a:cs typeface="Century Gothic"/>
              <a:sym typeface="Century Gothic"/>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4"/>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67" name="Google Shape;967;p114"/>
          <p:cNvSpPr txBox="1"/>
          <p:nvPr/>
        </p:nvSpPr>
        <p:spPr>
          <a:xfrm>
            <a:off x="500325" y="2984175"/>
            <a:ext cx="8023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Dentro de la gestión de un proyecto, es necesario planificar bien, lograr reuniones efectivas, armar un plan de comunicación, y un buen manejo del trabajo en equipo. (</a:t>
            </a:r>
            <a:r>
              <a:rPr lang="en-US" sz="2000">
                <a:solidFill>
                  <a:schemeClr val="dk1"/>
                </a:solidFill>
                <a:highlight>
                  <a:srgbClr val="99FF66"/>
                </a:highlight>
                <a:latin typeface="Century Gothic"/>
                <a:ea typeface="Century Gothic"/>
                <a:cs typeface="Century Gothic"/>
                <a:sym typeface="Century Gothic"/>
              </a:rPr>
              <a:t>Verdadero</a:t>
            </a:r>
            <a:r>
              <a:rPr lang="en-US" sz="2000">
                <a:solidFill>
                  <a:schemeClr val="dk1"/>
                </a:solidFill>
                <a:latin typeface="Century Gothic"/>
                <a:ea typeface="Century Gothic"/>
                <a:cs typeface="Century Gothic"/>
                <a:sym typeface="Century Gothic"/>
              </a:rPr>
              <a:t>/Falso)</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5"/>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74" name="Google Shape;974;p115"/>
          <p:cNvSpPr/>
          <p:nvPr/>
        </p:nvSpPr>
        <p:spPr>
          <a:xfrm>
            <a:off x="465275" y="2976125"/>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entury Gothic"/>
                <a:ea typeface="Century Gothic"/>
                <a:cs typeface="Century Gothic"/>
                <a:sym typeface="Century Gothic"/>
              </a:rPr>
              <a:t>No es necesario hacer un seguimiento y control del proyecto, como tampoco considerar los riesgos ni la eventual posición frente a ellos. (Verdadero/Falso)</a:t>
            </a:r>
            <a:endParaRPr sz="2000">
              <a:latin typeface="Century Gothic"/>
              <a:ea typeface="Century Gothic"/>
              <a:cs typeface="Century Gothic"/>
              <a:sym typeface="Century Gothic"/>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6"/>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81" name="Google Shape;981;p116"/>
          <p:cNvSpPr txBox="1"/>
          <p:nvPr/>
        </p:nvSpPr>
        <p:spPr>
          <a:xfrm>
            <a:off x="675800" y="3091525"/>
            <a:ext cx="731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No es necesario hacer un seguimiento y control del proyecto, como tampoco considerar los riesgos ni la eventual posición frente a ellos. (Verdadero/</a:t>
            </a:r>
            <a:r>
              <a:rPr lang="en-US" sz="2000">
                <a:solidFill>
                  <a:schemeClr val="dk1"/>
                </a:solidFill>
                <a:highlight>
                  <a:srgbClr val="99FF66"/>
                </a:highlight>
                <a:latin typeface="Century Gothic"/>
                <a:ea typeface="Century Gothic"/>
                <a:cs typeface="Century Gothic"/>
                <a:sym typeface="Century Gothic"/>
              </a:rPr>
              <a:t>Falso</a:t>
            </a:r>
            <a:r>
              <a:rPr lang="en-US" sz="2000">
                <a:solidFill>
                  <a:schemeClr val="dk1"/>
                </a:solidFill>
                <a:latin typeface="Century Gothic"/>
                <a:ea typeface="Century Gothic"/>
                <a:cs typeface="Century Gothic"/>
                <a:sym typeface="Century Gothic"/>
              </a:rPr>
              <a:t>)</a:t>
            </a:r>
            <a:endParaRPr sz="2000">
              <a:solidFill>
                <a:schemeClr val="dk1"/>
              </a:solidFill>
              <a:latin typeface="Century Gothic"/>
              <a:ea typeface="Century Gothic"/>
              <a:cs typeface="Century Gothic"/>
              <a:sym typeface="Century Gothic"/>
            </a:endParaRPr>
          </a:p>
        </p:txBody>
      </p:sp>
      <p:sp>
        <p:nvSpPr>
          <p:cNvPr id="982" name="Google Shape;982;p116"/>
          <p:cNvSpPr txBox="1"/>
          <p:nvPr/>
        </p:nvSpPr>
        <p:spPr>
          <a:xfrm flipH="1">
            <a:off x="849200" y="4447650"/>
            <a:ext cx="6965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highlight>
                  <a:srgbClr val="FFFF00"/>
                </a:highlight>
                <a:latin typeface="Century Gothic"/>
                <a:ea typeface="Century Gothic"/>
                <a:cs typeface="Century Gothic"/>
                <a:sym typeface="Century Gothic"/>
              </a:rPr>
              <a:t>Respuesta correcta: </a:t>
            </a:r>
            <a:r>
              <a:rPr lang="en-US" sz="2000">
                <a:highlight>
                  <a:srgbClr val="FFFF00"/>
                </a:highlight>
                <a:latin typeface="Century Gothic"/>
                <a:ea typeface="Century Gothic"/>
                <a:cs typeface="Century Gothic"/>
                <a:sym typeface="Century Gothic"/>
              </a:rPr>
              <a:t>Es necesario hacer un seguimiento y control del proyecto, como también es muy importante considerar los </a:t>
            </a:r>
            <a:r>
              <a:rPr lang="en-US" sz="2000">
                <a:highlight>
                  <a:srgbClr val="FFFF00"/>
                </a:highlight>
                <a:latin typeface="Century Gothic"/>
                <a:ea typeface="Century Gothic"/>
                <a:cs typeface="Century Gothic"/>
                <a:sym typeface="Century Gothic"/>
              </a:rPr>
              <a:t>eventuales</a:t>
            </a:r>
            <a:r>
              <a:rPr lang="en-US" sz="2000">
                <a:highlight>
                  <a:srgbClr val="FFFF00"/>
                </a:highlight>
                <a:latin typeface="Century Gothic"/>
                <a:ea typeface="Century Gothic"/>
                <a:cs typeface="Century Gothic"/>
                <a:sym typeface="Century Gothic"/>
              </a:rPr>
              <a:t> riesgos y la posición frente a estos.</a:t>
            </a:r>
            <a:endParaRPr sz="2000">
              <a:highlight>
                <a:srgbClr val="FFFF00"/>
              </a:highlight>
              <a:latin typeface="Century Gothic"/>
              <a:ea typeface="Century Gothic"/>
              <a:cs typeface="Century Gothic"/>
              <a:sym typeface="Century Gothic"/>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117"/>
          <p:cNvPicPr preferRelativeResize="0"/>
          <p:nvPr/>
        </p:nvPicPr>
        <p:blipFill rotWithShape="1">
          <a:blip r:embed="rId3">
            <a:alphaModFix/>
          </a:blip>
          <a:srcRect b="0" l="0" r="0" t="0"/>
          <a:stretch/>
        </p:blipFill>
        <p:spPr>
          <a:xfrm>
            <a:off x="-19050" y="6172200"/>
            <a:ext cx="9182100" cy="749300"/>
          </a:xfrm>
          <a:prstGeom prst="rect">
            <a:avLst/>
          </a:prstGeom>
          <a:noFill/>
          <a:ln>
            <a:noFill/>
          </a:ln>
        </p:spPr>
      </p:pic>
      <p:pic>
        <p:nvPicPr>
          <p:cNvPr id="988" name="Google Shape;988;p117"/>
          <p:cNvPicPr preferRelativeResize="0"/>
          <p:nvPr/>
        </p:nvPicPr>
        <p:blipFill rotWithShape="1">
          <a:blip r:embed="rId4">
            <a:alphaModFix/>
          </a:blip>
          <a:srcRect b="0" l="0" r="0" t="0"/>
          <a:stretch/>
        </p:blipFill>
        <p:spPr>
          <a:xfrm>
            <a:off x="2241550" y="6108700"/>
            <a:ext cx="6921500" cy="127000"/>
          </a:xfrm>
          <a:prstGeom prst="rect">
            <a:avLst/>
          </a:prstGeom>
          <a:noFill/>
          <a:ln>
            <a:noFill/>
          </a:ln>
        </p:spPr>
      </p:pic>
      <p:sp>
        <p:nvSpPr>
          <p:cNvPr id="989" name="Google Shape;989;p117"/>
          <p:cNvSpPr txBox="1"/>
          <p:nvPr/>
        </p:nvSpPr>
        <p:spPr>
          <a:xfrm>
            <a:off x="76200" y="6335712"/>
            <a:ext cx="4724400" cy="446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Centro de Gestión de la Calidad – SCEU FRBA UTN</a:t>
            </a:r>
            <a:endParaRPr/>
          </a:p>
          <a:p>
            <a:pPr indent="0" lvl="0" marL="0" marR="0" rtl="0" algn="l">
              <a:lnSpc>
                <a:spcPct val="100000"/>
              </a:lnSpc>
              <a:spcBef>
                <a:spcPts val="0"/>
              </a:spcBef>
              <a:spcAft>
                <a:spcPts val="0"/>
              </a:spcAft>
              <a:buClr>
                <a:schemeClr val="lt1"/>
              </a:buClr>
              <a:buSzPts val="1100"/>
              <a:buFont typeface="Arial"/>
              <a:buNone/>
            </a:pPr>
            <a:r>
              <a:rPr b="0" i="0" lang="en-US" sz="1100" u="none">
                <a:solidFill>
                  <a:schemeClr val="lt1"/>
                </a:solidFill>
                <a:latin typeface="Arial"/>
                <a:ea typeface="Arial"/>
                <a:cs typeface="Arial"/>
                <a:sym typeface="Arial"/>
              </a:rPr>
              <a:t>Medrano 951 2° Piso. Ciudad de Buenos Aires. (C1129AAQ)</a:t>
            </a:r>
            <a:endParaRPr/>
          </a:p>
        </p:txBody>
      </p:sp>
      <p:sp>
        <p:nvSpPr>
          <p:cNvPr id="990" name="Google Shape;990;p117"/>
          <p:cNvSpPr txBox="1"/>
          <p:nvPr/>
        </p:nvSpPr>
        <p:spPr>
          <a:xfrm>
            <a:off x="4343400" y="6400800"/>
            <a:ext cx="4724400" cy="3381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www.sceu.frba.utn.edu.ar/calidad</a:t>
            </a:r>
            <a:endParaRPr/>
          </a:p>
        </p:txBody>
      </p:sp>
      <p:pic>
        <p:nvPicPr>
          <p:cNvPr id="991" name="Google Shape;991;p117"/>
          <p:cNvPicPr preferRelativeResize="0"/>
          <p:nvPr/>
        </p:nvPicPr>
        <p:blipFill rotWithShape="1">
          <a:blip r:embed="rId5">
            <a:alphaModFix/>
          </a:blip>
          <a:srcRect b="0" l="0" r="0" t="0"/>
          <a:stretch/>
        </p:blipFill>
        <p:spPr>
          <a:xfrm>
            <a:off x="1714500" y="1628775"/>
            <a:ext cx="5305425" cy="2428875"/>
          </a:xfrm>
          <a:prstGeom prst="rect">
            <a:avLst/>
          </a:prstGeom>
          <a:noFill/>
          <a:ln>
            <a:noFill/>
          </a:ln>
        </p:spPr>
      </p:pic>
      <p:sp>
        <p:nvSpPr>
          <p:cNvPr id="992" name="Google Shape;992;p117"/>
          <p:cNvSpPr txBox="1"/>
          <p:nvPr/>
        </p:nvSpPr>
        <p:spPr>
          <a:xfrm>
            <a:off x="1489075" y="4632325"/>
            <a:ext cx="6165850"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33148"/>
              </a:buClr>
              <a:buSzPts val="2800"/>
              <a:buFont typeface="Arial"/>
              <a:buNone/>
            </a:pPr>
            <a:r>
              <a:rPr b="0" i="0" lang="en-US" sz="2800" u="none">
                <a:solidFill>
                  <a:srgbClr val="D33148"/>
                </a:solidFill>
                <a:latin typeface="Arial"/>
                <a:ea typeface="Arial"/>
                <a:cs typeface="Arial"/>
                <a:sym typeface="Arial"/>
              </a:rPr>
              <a:t>www.calidad.sceu.frba.utn.edu.ar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1785937" y="214312"/>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Práctica</a:t>
            </a:r>
            <a:endParaRPr/>
          </a:p>
        </p:txBody>
      </p:sp>
      <p:sp>
        <p:nvSpPr>
          <p:cNvPr id="129" name="Google Shape;129;p20"/>
          <p:cNvSpPr txBox="1"/>
          <p:nvPr/>
        </p:nvSpPr>
        <p:spPr>
          <a:xfrm>
            <a:off x="857250" y="1714500"/>
            <a:ext cx="7716837" cy="39433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¿QUÉ? 	</a:t>
            </a:r>
            <a:r>
              <a:rPr b="0" i="0" lang="en-US" sz="1800" u="none">
                <a:solidFill>
                  <a:schemeClr val="dk1"/>
                </a:solidFill>
                <a:latin typeface="Century Gothic"/>
                <a:ea typeface="Century Gothic"/>
                <a:cs typeface="Century Gothic"/>
                <a:sym typeface="Century Gothic"/>
              </a:rPr>
              <a:t>			Naturaleza del proyecto</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¿POR QUÉ?   </a:t>
            </a:r>
            <a:r>
              <a:rPr b="0" i="0" lang="en-US" sz="1800" u="none">
                <a:solidFill>
                  <a:schemeClr val="dk1"/>
                </a:solidFill>
                <a:latin typeface="Century Gothic"/>
                <a:ea typeface="Century Gothic"/>
                <a:cs typeface="Century Gothic"/>
                <a:sym typeface="Century Gothic"/>
              </a:rPr>
              <a:t>		Origen y fundamentos</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¿PARA QUÉ? </a:t>
            </a:r>
            <a:r>
              <a:rPr b="0" i="0" lang="en-US" sz="1800" u="none">
                <a:solidFill>
                  <a:schemeClr val="dk1"/>
                </a:solidFill>
                <a:latin typeface="Century Gothic"/>
                <a:ea typeface="Century Gothic"/>
                <a:cs typeface="Century Gothic"/>
                <a:sym typeface="Century Gothic"/>
              </a:rPr>
              <a:t>	 	Objetivos del proyecto</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¿PARA QUIÉNES?</a:t>
            </a:r>
            <a:r>
              <a:rPr lang="en-US" sz="1800">
                <a:solidFill>
                  <a:schemeClr val="dk1"/>
                </a:solidFill>
                <a:latin typeface="Century Gothic"/>
                <a:ea typeface="Century Gothic"/>
                <a:cs typeface="Century Gothic"/>
                <a:sym typeface="Century Gothic"/>
              </a:rPr>
              <a:t>   	</a:t>
            </a:r>
            <a:r>
              <a:rPr b="0" i="0" lang="en-US" sz="1800" u="none">
                <a:solidFill>
                  <a:schemeClr val="dk1"/>
                </a:solidFill>
                <a:latin typeface="Century Gothic"/>
                <a:ea typeface="Century Gothic"/>
                <a:cs typeface="Century Gothic"/>
                <a:sym typeface="Century Gothic"/>
              </a:rPr>
              <a:t>Destinatarios</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¿CUÁNTO? </a:t>
            </a:r>
            <a:r>
              <a:rPr b="0" i="0" lang="en-US" sz="1800" u="none">
                <a:solidFill>
                  <a:schemeClr val="dk1"/>
                </a:solidFill>
                <a:latin typeface="Century Gothic"/>
                <a:ea typeface="Century Gothic"/>
                <a:cs typeface="Century Gothic"/>
                <a:sym typeface="Century Gothic"/>
              </a:rPr>
              <a:t>			Metas </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¿DÓNDE? </a:t>
            </a:r>
            <a:r>
              <a:rPr b="0" i="0" lang="en-US" sz="1800" u="none">
                <a:solidFill>
                  <a:schemeClr val="dk1"/>
                </a:solidFill>
                <a:latin typeface="Century Gothic"/>
                <a:ea typeface="Century Gothic"/>
                <a:cs typeface="Century Gothic"/>
                <a:sym typeface="Century Gothic"/>
              </a:rPr>
              <a:t>		       Localización física y cobertura</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¿CÓMO? </a:t>
            </a:r>
            <a:r>
              <a:rPr b="0" i="0" lang="en-US" sz="1800" u="none">
                <a:solidFill>
                  <a:schemeClr val="dk1"/>
                </a:solidFill>
                <a:latin typeface="Century Gothic"/>
                <a:ea typeface="Century Gothic"/>
                <a:cs typeface="Century Gothic"/>
                <a:sym typeface="Century Gothic"/>
              </a:rPr>
              <a:t>		       Actividades, tareas y tecnología</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¿CUÁNDO? </a:t>
            </a:r>
            <a:r>
              <a:rPr b="0" i="0" lang="en-US" sz="1800" u="none">
                <a:solidFill>
                  <a:schemeClr val="dk1"/>
                </a:solidFill>
                <a:latin typeface="Century Gothic"/>
                <a:ea typeface="Century Gothic"/>
                <a:cs typeface="Century Gothic"/>
                <a:sym typeface="Century Gothic"/>
              </a:rPr>
              <a:t>		       Cronograma del proyecto</a:t>
            </a:r>
            <a:endParaRPr/>
          </a:p>
          <a:p>
            <a:pPr indent="-342900" lvl="0" marL="342900" marR="0" rtl="0" algn="l">
              <a:lnSpc>
                <a:spcPct val="120000"/>
              </a:lnSpc>
              <a:spcBef>
                <a:spcPts val="36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¿CON QUIÉNES? </a:t>
            </a:r>
            <a:r>
              <a:rPr b="0" i="0" lang="en-US" sz="1800" u="none">
                <a:solidFill>
                  <a:schemeClr val="dk1"/>
                </a:solidFill>
                <a:latin typeface="Century Gothic"/>
                <a:ea typeface="Century Gothic"/>
                <a:cs typeface="Century Gothic"/>
                <a:sym typeface="Century Gothic"/>
              </a:rPr>
              <a:t>	Recursos humanos</a:t>
            </a:r>
            <a:endParaRPr/>
          </a:p>
          <a:p>
            <a:pPr indent="-342900" lvl="0" marL="342900" marR="0" rtl="0" algn="l">
              <a:lnSpc>
                <a:spcPct val="120000"/>
              </a:lnSpc>
              <a:spcBef>
                <a:spcPts val="40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a:t>
            </a:r>
            <a:r>
              <a:rPr b="1" lang="en-US" sz="1800">
                <a:solidFill>
                  <a:schemeClr val="dk1"/>
                </a:solidFill>
                <a:latin typeface="Century Gothic"/>
                <a:ea typeface="Century Gothic"/>
                <a:cs typeface="Century Gothic"/>
                <a:sym typeface="Century Gothic"/>
              </a:rPr>
              <a:t>CON</a:t>
            </a:r>
            <a:r>
              <a:rPr b="1" i="0" lang="en-US" sz="1800" u="none">
                <a:solidFill>
                  <a:schemeClr val="dk1"/>
                </a:solidFill>
                <a:latin typeface="Century Gothic"/>
                <a:ea typeface="Century Gothic"/>
                <a:cs typeface="Century Gothic"/>
                <a:sym typeface="Century Gothic"/>
              </a:rPr>
              <a:t> QUÉ? </a:t>
            </a:r>
            <a:r>
              <a:rPr b="0" i="0" lang="en-US" sz="1800" u="none">
                <a:solidFill>
                  <a:schemeClr val="dk1"/>
                </a:solidFill>
                <a:latin typeface="Century Gothic"/>
                <a:ea typeface="Century Gothic"/>
                <a:cs typeface="Century Gothic"/>
                <a:sym typeface="Century Gothic"/>
              </a:rPr>
              <a:t>		Recursos </a:t>
            </a:r>
            <a:r>
              <a:rPr b="0" i="0" lang="en-US" sz="2000" u="none">
                <a:solidFill>
                  <a:srgbClr val="FFFFFF"/>
                </a:solidFill>
                <a:latin typeface="Tahoma"/>
                <a:ea typeface="Tahoma"/>
                <a:cs typeface="Tahoma"/>
                <a:sym typeface="Tahoma"/>
              </a:rPr>
              <a:t>y financieros</a:t>
            </a:r>
            <a:endParaRPr/>
          </a:p>
        </p:txBody>
      </p:sp>
      <p:sp>
        <p:nvSpPr>
          <p:cNvPr id="130" name="Google Shape;130;p20"/>
          <p:cNvSpPr txBox="1"/>
          <p:nvPr/>
        </p:nvSpPr>
        <p:spPr>
          <a:xfrm>
            <a:off x="1785937" y="823900"/>
            <a:ext cx="4286400"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Identificando un Proyecto </a:t>
            </a:r>
            <a:endParaRPr/>
          </a:p>
        </p:txBody>
      </p:sp>
      <p:pic>
        <p:nvPicPr>
          <p:cNvPr id="131" name="Google Shape;131;p20"/>
          <p:cNvPicPr preferRelativeResize="0"/>
          <p:nvPr/>
        </p:nvPicPr>
        <p:blipFill rotWithShape="1">
          <a:blip r:embed="rId3">
            <a:alphaModFix/>
          </a:blip>
          <a:srcRect b="0" l="0" r="0" t="0"/>
          <a:stretch/>
        </p:blipFill>
        <p:spPr>
          <a:xfrm>
            <a:off x="7786687" y="857250"/>
            <a:ext cx="1143000" cy="1028700"/>
          </a:xfrm>
          <a:prstGeom prst="rect">
            <a:avLst/>
          </a:prstGeom>
          <a:noFill/>
          <a:ln>
            <a:noFill/>
          </a:ln>
        </p:spPr>
      </p:pic>
      <p:cxnSp>
        <p:nvCxnSpPr>
          <p:cNvPr id="132" name="Google Shape;132;p20"/>
          <p:cNvCxnSpPr/>
          <p:nvPr/>
        </p:nvCxnSpPr>
        <p:spPr>
          <a:xfrm>
            <a:off x="2405000" y="5306550"/>
            <a:ext cx="765000" cy="135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20"/>
          <p:cNvCxnSpPr/>
          <p:nvPr/>
        </p:nvCxnSpPr>
        <p:spPr>
          <a:xfrm flipH="1" rot="10800000">
            <a:off x="1801075" y="1852550"/>
            <a:ext cx="1382400" cy="18300"/>
          </a:xfrm>
          <a:prstGeom prst="straightConnector1">
            <a:avLst/>
          </a:prstGeom>
          <a:noFill/>
          <a:ln cap="flat" cmpd="sng" w="9525">
            <a:solidFill>
              <a:schemeClr val="dk2"/>
            </a:solidFill>
            <a:prstDash val="solid"/>
            <a:round/>
            <a:headEnd len="med" w="med" type="none"/>
            <a:tailEnd len="med" w="med" type="triangle"/>
          </a:ln>
        </p:spPr>
      </p:cxnSp>
      <p:cxnSp>
        <p:nvCxnSpPr>
          <p:cNvPr id="134" name="Google Shape;134;p20"/>
          <p:cNvCxnSpPr/>
          <p:nvPr/>
        </p:nvCxnSpPr>
        <p:spPr>
          <a:xfrm flipH="1" rot="10800000">
            <a:off x="2296550" y="2260000"/>
            <a:ext cx="873300" cy="96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20"/>
          <p:cNvCxnSpPr/>
          <p:nvPr/>
        </p:nvCxnSpPr>
        <p:spPr>
          <a:xfrm>
            <a:off x="2431400" y="2636725"/>
            <a:ext cx="590400" cy="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0"/>
          <p:cNvCxnSpPr/>
          <p:nvPr/>
        </p:nvCxnSpPr>
        <p:spPr>
          <a:xfrm flipH="1" rot="10800000">
            <a:off x="2813125" y="3022625"/>
            <a:ext cx="370200" cy="57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20"/>
          <p:cNvCxnSpPr/>
          <p:nvPr/>
        </p:nvCxnSpPr>
        <p:spPr>
          <a:xfrm>
            <a:off x="2257375" y="3414225"/>
            <a:ext cx="912300" cy="3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20"/>
          <p:cNvCxnSpPr/>
          <p:nvPr/>
        </p:nvCxnSpPr>
        <p:spPr>
          <a:xfrm flipH="1" rot="10800000">
            <a:off x="2098125" y="3776500"/>
            <a:ext cx="1044900" cy="153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20"/>
          <p:cNvCxnSpPr/>
          <p:nvPr/>
        </p:nvCxnSpPr>
        <p:spPr>
          <a:xfrm>
            <a:off x="2098125" y="4172350"/>
            <a:ext cx="1058400" cy="6900"/>
          </a:xfrm>
          <a:prstGeom prst="straightConnector1">
            <a:avLst/>
          </a:prstGeom>
          <a:noFill/>
          <a:ln cap="flat" cmpd="sng" w="9525">
            <a:solidFill>
              <a:schemeClr val="dk2"/>
            </a:solidFill>
            <a:prstDash val="solid"/>
            <a:round/>
            <a:headEnd len="med" w="med" type="none"/>
            <a:tailEnd len="med" w="med" type="triangle"/>
          </a:ln>
        </p:spPr>
      </p:cxnSp>
      <p:cxnSp>
        <p:nvCxnSpPr>
          <p:cNvPr id="140" name="Google Shape;140;p20"/>
          <p:cNvCxnSpPr/>
          <p:nvPr/>
        </p:nvCxnSpPr>
        <p:spPr>
          <a:xfrm>
            <a:off x="2325375" y="4526075"/>
            <a:ext cx="844500" cy="2100"/>
          </a:xfrm>
          <a:prstGeom prst="straightConnector1">
            <a:avLst/>
          </a:prstGeom>
          <a:noFill/>
          <a:ln cap="flat" cmpd="sng" w="9525">
            <a:solidFill>
              <a:schemeClr val="dk2"/>
            </a:solidFill>
            <a:prstDash val="solid"/>
            <a:round/>
            <a:headEnd len="med" w="med" type="none"/>
            <a:tailEnd len="med" w="med" type="triangle"/>
          </a:ln>
        </p:spPr>
      </p:cxnSp>
      <p:cxnSp>
        <p:nvCxnSpPr>
          <p:cNvPr id="141" name="Google Shape;141;p20"/>
          <p:cNvCxnSpPr/>
          <p:nvPr/>
        </p:nvCxnSpPr>
        <p:spPr>
          <a:xfrm>
            <a:off x="2813125" y="4893200"/>
            <a:ext cx="357000" cy="1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2540800" y="987925"/>
            <a:ext cx="39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Ejemplos de proyectos</a:t>
            </a:r>
            <a:endParaRPr b="1" sz="2000"/>
          </a:p>
        </p:txBody>
      </p:sp>
      <p:sp>
        <p:nvSpPr>
          <p:cNvPr id="148" name="Google Shape;148;p21"/>
          <p:cNvSpPr txBox="1"/>
          <p:nvPr/>
        </p:nvSpPr>
        <p:spPr>
          <a:xfrm>
            <a:off x="622350" y="1833825"/>
            <a:ext cx="8383800" cy="32631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AutoNum type="arabicPeriod"/>
            </a:pPr>
            <a:r>
              <a:rPr lang="en-US" sz="2000">
                <a:solidFill>
                  <a:srgbClr val="374151"/>
                </a:solidFill>
                <a:latin typeface="Century Gothic"/>
                <a:ea typeface="Century Gothic"/>
                <a:cs typeface="Century Gothic"/>
                <a:sym typeface="Century Gothic"/>
              </a:rPr>
              <a:t>Construcción de un edificio: Un proyecto para construir un edificio requiere una gestión de proyectos efectiva. Implica la planificación del diseño, la coordinación de los diferentes equipos de construcción, la adquisición de materiales, la supervisión del progreso de la construcción y la gestión del presupuesto y los plazos.</a:t>
            </a:r>
            <a:endParaRPr sz="2000">
              <a:solidFill>
                <a:srgbClr val="374151"/>
              </a:solidFill>
              <a:latin typeface="Century Gothic"/>
              <a:ea typeface="Century Gothic"/>
              <a:cs typeface="Century Gothic"/>
              <a:sym typeface="Century Gothic"/>
            </a:endParaRPr>
          </a:p>
          <a:p>
            <a:pPr indent="0" lvl="0" marL="0" rtl="0" algn="l">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0" lvl="0" marL="0" rtl="0" algn="l">
              <a:spcBef>
                <a:spcPts val="1500"/>
              </a:spcBef>
              <a:spcAft>
                <a:spcPts val="0"/>
              </a:spcAft>
              <a:buNone/>
            </a:pPr>
            <a:r>
              <a:t/>
            </a:r>
            <a:endParaRPr/>
          </a:p>
        </p:txBody>
      </p:sp>
      <p:pic>
        <p:nvPicPr>
          <p:cNvPr id="149" name="Google Shape;149;p21"/>
          <p:cNvPicPr preferRelativeResize="0"/>
          <p:nvPr/>
        </p:nvPicPr>
        <p:blipFill>
          <a:blip r:embed="rId3">
            <a:alphaModFix/>
          </a:blip>
          <a:stretch>
            <a:fillRect/>
          </a:stretch>
        </p:blipFill>
        <p:spPr>
          <a:xfrm>
            <a:off x="4685800" y="3838550"/>
            <a:ext cx="3323275" cy="2215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1140900" y="1184275"/>
            <a:ext cx="6673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2000">
                <a:solidFill>
                  <a:schemeClr val="dk1"/>
                </a:solidFill>
              </a:rPr>
              <a:t>Ejemplos de proyectos</a:t>
            </a:r>
            <a:endParaRPr b="1" sz="2000">
              <a:solidFill>
                <a:schemeClr val="dk1"/>
              </a:solidFill>
            </a:endParaRPr>
          </a:p>
          <a:p>
            <a:pPr indent="0" lvl="0" marL="0" rtl="0" algn="l">
              <a:spcBef>
                <a:spcPts val="0"/>
              </a:spcBef>
              <a:spcAft>
                <a:spcPts val="0"/>
              </a:spcAft>
              <a:buNone/>
            </a:pPr>
            <a:r>
              <a:t/>
            </a:r>
            <a:endParaRPr/>
          </a:p>
        </p:txBody>
      </p:sp>
      <p:sp>
        <p:nvSpPr>
          <p:cNvPr id="156" name="Google Shape;156;p22"/>
          <p:cNvSpPr txBox="1"/>
          <p:nvPr/>
        </p:nvSpPr>
        <p:spPr>
          <a:xfrm>
            <a:off x="1075500" y="1695900"/>
            <a:ext cx="6132900" cy="327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latin typeface="Century Gothic"/>
                <a:ea typeface="Century Gothic"/>
                <a:cs typeface="Century Gothic"/>
                <a:sym typeface="Century Gothic"/>
              </a:rPr>
              <a:t>2. </a:t>
            </a:r>
            <a:r>
              <a:rPr lang="en-US" sz="2000">
                <a:solidFill>
                  <a:srgbClr val="374151"/>
                </a:solidFill>
                <a:latin typeface="Century Gothic"/>
                <a:ea typeface="Century Gothic"/>
                <a:cs typeface="Century Gothic"/>
                <a:sym typeface="Century Gothic"/>
              </a:rPr>
              <a:t>Desarrollo de software: En el desarrollo de software, la gestión de proyectos es crucial para garantizar la entrega oportuna y exitosa de una aplicación o sistema. Implica la definición de los requisitos del proyecto, la planificación de las fases de desarrollo, la asignación de recursos y el seguimiento del progreso, así como la gestión del ciclo de vida del software.</a:t>
            </a:r>
            <a:endParaRPr sz="2000">
              <a:solidFill>
                <a:srgbClr val="374151"/>
              </a:solidFill>
              <a:latin typeface="Century Gothic"/>
              <a:ea typeface="Century Gothic"/>
              <a:cs typeface="Century Gothic"/>
              <a:sym typeface="Century Gothic"/>
            </a:endParaRPr>
          </a:p>
          <a:p>
            <a:pPr indent="0" lvl="0" marL="0" rtl="0" algn="l">
              <a:spcBef>
                <a:spcPts val="0"/>
              </a:spcBef>
              <a:spcAft>
                <a:spcPts val="0"/>
              </a:spcAft>
              <a:buNone/>
            </a:pPr>
            <a:r>
              <a:t/>
            </a:r>
            <a:endParaRPr sz="2100"/>
          </a:p>
        </p:txBody>
      </p:sp>
      <p:pic>
        <p:nvPicPr>
          <p:cNvPr id="157" name="Google Shape;157;p22"/>
          <p:cNvPicPr preferRelativeResize="0"/>
          <p:nvPr/>
        </p:nvPicPr>
        <p:blipFill>
          <a:blip r:embed="rId3">
            <a:alphaModFix/>
          </a:blip>
          <a:stretch>
            <a:fillRect/>
          </a:stretch>
        </p:blipFill>
        <p:spPr>
          <a:xfrm>
            <a:off x="6362550" y="4430875"/>
            <a:ext cx="2449123" cy="1626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nvSpPr>
        <p:spPr>
          <a:xfrm>
            <a:off x="1140900" y="1184275"/>
            <a:ext cx="6673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Ejemplos de proyectos</a:t>
            </a:r>
            <a:endParaRPr b="1" sz="2000">
              <a:solidFill>
                <a:schemeClr val="dk1"/>
              </a:solidFill>
            </a:endParaRPr>
          </a:p>
          <a:p>
            <a:pPr indent="0" lvl="0" marL="0" rtl="0" algn="l">
              <a:spcBef>
                <a:spcPts val="0"/>
              </a:spcBef>
              <a:spcAft>
                <a:spcPts val="0"/>
              </a:spcAft>
              <a:buNone/>
            </a:pPr>
            <a:r>
              <a:t/>
            </a:r>
            <a:endParaRPr/>
          </a:p>
        </p:txBody>
      </p:sp>
      <p:sp>
        <p:nvSpPr>
          <p:cNvPr id="164" name="Google Shape;164;p23"/>
          <p:cNvSpPr txBox="1"/>
          <p:nvPr/>
        </p:nvSpPr>
        <p:spPr>
          <a:xfrm>
            <a:off x="818725" y="1893600"/>
            <a:ext cx="7704000" cy="30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3. Organización de un evento: La gestión de proyectos es esencial para la planificación y ejecución de eventos, como conferencias, conciertos o ferias comerciales. Implica la coordinación de actividades como la selección del lugar, la contratación de proveedores, la gestión del presupuesto, la programación de las actividades y la supervisión de la logística.</a:t>
            </a:r>
            <a:endParaRPr sz="2000">
              <a:solidFill>
                <a:srgbClr val="374151"/>
              </a:solidFill>
              <a:latin typeface="Century Gothic"/>
              <a:ea typeface="Century Gothic"/>
              <a:cs typeface="Century Gothic"/>
              <a:sym typeface="Century Gothic"/>
            </a:endParaRPr>
          </a:p>
          <a:p>
            <a:pPr indent="0" lvl="0" marL="0" rtl="0" algn="l">
              <a:spcBef>
                <a:spcPts val="1500"/>
              </a:spcBef>
              <a:spcAft>
                <a:spcPts val="0"/>
              </a:spcAft>
              <a:buNone/>
            </a:pPr>
            <a:r>
              <a:t/>
            </a:r>
            <a:endParaRPr/>
          </a:p>
        </p:txBody>
      </p:sp>
      <p:pic>
        <p:nvPicPr>
          <p:cNvPr id="165" name="Google Shape;165;p23"/>
          <p:cNvPicPr preferRelativeResize="0"/>
          <p:nvPr/>
        </p:nvPicPr>
        <p:blipFill>
          <a:blip r:embed="rId3">
            <a:alphaModFix/>
          </a:blip>
          <a:stretch>
            <a:fillRect/>
          </a:stretch>
        </p:blipFill>
        <p:spPr>
          <a:xfrm>
            <a:off x="5920950" y="4250750"/>
            <a:ext cx="2265650" cy="1812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nvSpPr>
        <p:spPr>
          <a:xfrm>
            <a:off x="454200" y="2296075"/>
            <a:ext cx="8235600" cy="14160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120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La construcción de un sitio Internet de un banco</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La reingeniería de los procesos de un negocio</a:t>
            </a:r>
            <a:endParaRPr sz="2000">
              <a:solidFill>
                <a:schemeClr val="dk1"/>
              </a:solidFill>
              <a:latin typeface="Century Gothic"/>
              <a:ea typeface="Century Gothic"/>
              <a:cs typeface="Century Gothic"/>
              <a:sym typeface="Century Gothic"/>
            </a:endParaRPr>
          </a:p>
          <a:p>
            <a:pPr indent="-355600" lvl="0" marL="457200" rtl="0" algn="l">
              <a:lnSpc>
                <a:spcPct val="150000"/>
              </a:lnSpc>
              <a:spcBef>
                <a:spcPts val="0"/>
              </a:spcBef>
              <a:spcAft>
                <a:spcPts val="0"/>
              </a:spcAft>
              <a:buClr>
                <a:schemeClr val="dk1"/>
              </a:buClr>
              <a:buSzPts val="2000"/>
              <a:buFont typeface="Century Gothic"/>
              <a:buChar char="●"/>
            </a:pPr>
            <a:r>
              <a:rPr lang="en-US" sz="2000">
                <a:solidFill>
                  <a:schemeClr val="dk1"/>
                </a:solidFill>
                <a:latin typeface="Century Gothic"/>
                <a:ea typeface="Century Gothic"/>
                <a:cs typeface="Century Gothic"/>
                <a:sym typeface="Century Gothic"/>
              </a:rPr>
              <a:t>Una campaña política</a:t>
            </a:r>
            <a:endParaRPr sz="2000">
              <a:solidFill>
                <a:schemeClr val="dk1"/>
              </a:solidFill>
              <a:latin typeface="Century Gothic"/>
              <a:ea typeface="Century Gothic"/>
              <a:cs typeface="Century Gothic"/>
              <a:sym typeface="Century Gothic"/>
            </a:endParaRPr>
          </a:p>
        </p:txBody>
      </p:sp>
      <p:sp>
        <p:nvSpPr>
          <p:cNvPr id="172" name="Google Shape;172;p24"/>
          <p:cNvSpPr txBox="1"/>
          <p:nvPr/>
        </p:nvSpPr>
        <p:spPr>
          <a:xfrm>
            <a:off x="1958700" y="1108750"/>
            <a:ext cx="522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Otros Ejemplos de Proyectos</a:t>
            </a:r>
            <a:endParaRPr b="1" sz="2400"/>
          </a:p>
        </p:txBody>
      </p:sp>
      <p:pic>
        <p:nvPicPr>
          <p:cNvPr id="173" name="Google Shape;173;p24"/>
          <p:cNvPicPr preferRelativeResize="0"/>
          <p:nvPr/>
        </p:nvPicPr>
        <p:blipFill>
          <a:blip r:embed="rId3">
            <a:alphaModFix/>
          </a:blip>
          <a:stretch>
            <a:fillRect/>
          </a:stretch>
        </p:blipFill>
        <p:spPr>
          <a:xfrm>
            <a:off x="545150" y="3902325"/>
            <a:ext cx="1806301" cy="1806301"/>
          </a:xfrm>
          <a:prstGeom prst="rect">
            <a:avLst/>
          </a:prstGeom>
          <a:noFill/>
          <a:ln>
            <a:noFill/>
          </a:ln>
        </p:spPr>
      </p:pic>
      <p:pic>
        <p:nvPicPr>
          <p:cNvPr id="174" name="Google Shape;174;p24"/>
          <p:cNvPicPr preferRelativeResize="0"/>
          <p:nvPr/>
        </p:nvPicPr>
        <p:blipFill>
          <a:blip r:embed="rId4">
            <a:alphaModFix/>
          </a:blip>
          <a:stretch>
            <a:fillRect/>
          </a:stretch>
        </p:blipFill>
        <p:spPr>
          <a:xfrm>
            <a:off x="2745550" y="3902325"/>
            <a:ext cx="2661750" cy="1806300"/>
          </a:xfrm>
          <a:prstGeom prst="rect">
            <a:avLst/>
          </a:prstGeom>
          <a:noFill/>
          <a:ln>
            <a:noFill/>
          </a:ln>
        </p:spPr>
      </p:pic>
      <p:pic>
        <p:nvPicPr>
          <p:cNvPr id="175" name="Google Shape;175;p24"/>
          <p:cNvPicPr preferRelativeResize="0"/>
          <p:nvPr/>
        </p:nvPicPr>
        <p:blipFill>
          <a:blip r:embed="rId5">
            <a:alphaModFix/>
          </a:blip>
          <a:stretch>
            <a:fillRect/>
          </a:stretch>
        </p:blipFill>
        <p:spPr>
          <a:xfrm>
            <a:off x="5801400" y="3902325"/>
            <a:ext cx="2661750" cy="1889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nvSpPr>
        <p:spPr>
          <a:xfrm>
            <a:off x="2207425" y="1124600"/>
            <a:ext cx="5203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¿Qué es la triple restricción dentro de un proyecto?</a:t>
            </a:r>
            <a:endParaRPr b="1" sz="2000">
              <a:solidFill>
                <a:schemeClr val="dk1"/>
              </a:solidFill>
            </a:endParaRPr>
          </a:p>
        </p:txBody>
      </p:sp>
      <p:sp>
        <p:nvSpPr>
          <p:cNvPr id="182" name="Google Shape;182;p25"/>
          <p:cNvSpPr txBox="1"/>
          <p:nvPr/>
        </p:nvSpPr>
        <p:spPr>
          <a:xfrm>
            <a:off x="418725" y="2092525"/>
            <a:ext cx="83613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triple restricción en gestión de proyectos se refiere a los tres elementos interrelacionados y mutuamente dependientes que deben equilibrarse y gestionarse de manera efectiva durante la ejecución de un proyecto</a:t>
            </a:r>
            <a:endParaRPr sz="2000">
              <a:latin typeface="Century Gothic"/>
              <a:ea typeface="Century Gothic"/>
              <a:cs typeface="Century Gothic"/>
              <a:sym typeface="Century Gothic"/>
            </a:endParaRPr>
          </a:p>
        </p:txBody>
      </p:sp>
      <p:sp>
        <p:nvSpPr>
          <p:cNvPr id="183" name="Google Shape;183;p25"/>
          <p:cNvSpPr txBox="1"/>
          <p:nvPr/>
        </p:nvSpPr>
        <p:spPr>
          <a:xfrm>
            <a:off x="623025" y="3968113"/>
            <a:ext cx="7032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entury Gothic"/>
                <a:ea typeface="Century Gothic"/>
                <a:cs typeface="Century Gothic"/>
                <a:sym typeface="Century Gothic"/>
              </a:rPr>
              <a:t>Elementos:</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Alcance</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Tiempo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Costo</a:t>
            </a:r>
            <a:endParaRPr sz="2000">
              <a:latin typeface="Century Gothic"/>
              <a:ea typeface="Century Gothic"/>
              <a:cs typeface="Century Gothic"/>
              <a:sym typeface="Century Gothic"/>
            </a:endParaRPr>
          </a:p>
        </p:txBody>
      </p:sp>
      <p:pic>
        <p:nvPicPr>
          <p:cNvPr id="184" name="Google Shape;184;p25"/>
          <p:cNvPicPr preferRelativeResize="0"/>
          <p:nvPr/>
        </p:nvPicPr>
        <p:blipFill>
          <a:blip r:embed="rId3">
            <a:alphaModFix/>
          </a:blip>
          <a:stretch>
            <a:fillRect/>
          </a:stretch>
        </p:blipFill>
        <p:spPr>
          <a:xfrm>
            <a:off x="4989550" y="3557900"/>
            <a:ext cx="2971370" cy="2544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nvSpPr>
        <p:spPr>
          <a:xfrm>
            <a:off x="4243650" y="1669550"/>
            <a:ext cx="49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p26"/>
          <p:cNvSpPr txBox="1"/>
          <p:nvPr/>
        </p:nvSpPr>
        <p:spPr>
          <a:xfrm>
            <a:off x="1728675" y="1245375"/>
            <a:ext cx="52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Triple Restricción - Elemento: Alcance</a:t>
            </a:r>
            <a:endParaRPr b="1" sz="2000">
              <a:solidFill>
                <a:schemeClr val="dk1"/>
              </a:solidFill>
            </a:endParaRPr>
          </a:p>
        </p:txBody>
      </p:sp>
      <p:sp>
        <p:nvSpPr>
          <p:cNvPr id="192" name="Google Shape;192;p26"/>
          <p:cNvSpPr txBox="1"/>
          <p:nvPr/>
        </p:nvSpPr>
        <p:spPr>
          <a:xfrm>
            <a:off x="418725" y="2192950"/>
            <a:ext cx="74082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alcance se refiere a los objetivos, resultados y actividades específicas que deben lograrse en el proyecto. </a:t>
            </a:r>
            <a:endParaRPr sz="2000">
              <a:solidFill>
                <a:srgbClr val="37415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Es lo que se espera alcanzar y entregar al finalizar el proyecto. </a:t>
            </a:r>
            <a:endParaRPr sz="2000">
              <a:solidFill>
                <a:srgbClr val="37415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gestión del alcance implica definir y controlar lo que está dentro y fuera del alcance del proyecto, evitando cambios y asegurando que el equipo del proyecto esté enfocado en los entregables acordados.</a:t>
            </a:r>
            <a:endParaRPr sz="20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1903150" y="1218550"/>
            <a:ext cx="52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Triple Restricción - Elemento: Tiempo</a:t>
            </a:r>
            <a:endParaRPr b="1" sz="2000">
              <a:solidFill>
                <a:schemeClr val="dk1"/>
              </a:solidFill>
            </a:endParaRPr>
          </a:p>
        </p:txBody>
      </p:sp>
      <p:sp>
        <p:nvSpPr>
          <p:cNvPr id="199" name="Google Shape;199;p27"/>
          <p:cNvSpPr txBox="1"/>
          <p:nvPr/>
        </p:nvSpPr>
        <p:spPr>
          <a:xfrm>
            <a:off x="308650" y="2080225"/>
            <a:ext cx="80148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tiempo se refiere a la duración y secuencia de las actividades del proyecto. </a:t>
            </a:r>
            <a:endParaRPr sz="2000">
              <a:solidFill>
                <a:srgbClr val="37415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Implica establecer y seguir un cronograma que determine cuándo se deben completar las actividades y lograr los hitos clave. </a:t>
            </a:r>
            <a:endParaRPr sz="2000">
              <a:solidFill>
                <a:srgbClr val="37415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gestión del tiempo implica la planificación, programación, seguimiento y control del progreso del proyecto para asegurar que se cumplan los plazos establecidos.</a:t>
            </a:r>
            <a:endParaRPr sz="20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268400" y="2335200"/>
            <a:ext cx="87396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costo se refiere a los recursos financieros necesarios para ejecutar el proyecto. </a:t>
            </a:r>
            <a:endParaRPr sz="2000">
              <a:solidFill>
                <a:srgbClr val="374151"/>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Incluye los costos de mano de obra, materiales, equipos, infraestructura, entre otros. </a:t>
            </a:r>
            <a:endParaRPr sz="2000">
              <a:solidFill>
                <a:srgbClr val="374151"/>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gestión del costo implica estimar y controlar los gastos del proyecto, asegurándose de que se adhieran al presupuesto establecido y tomando medidas para evitar desviaciones significativas.</a:t>
            </a:r>
            <a:endParaRPr sz="2000">
              <a:latin typeface="Century Gothic"/>
              <a:ea typeface="Century Gothic"/>
              <a:cs typeface="Century Gothic"/>
              <a:sym typeface="Century Gothic"/>
            </a:endParaRPr>
          </a:p>
        </p:txBody>
      </p:sp>
      <p:sp>
        <p:nvSpPr>
          <p:cNvPr id="206" name="Google Shape;206;p28"/>
          <p:cNvSpPr txBox="1"/>
          <p:nvPr/>
        </p:nvSpPr>
        <p:spPr>
          <a:xfrm>
            <a:off x="1742100" y="1205125"/>
            <a:ext cx="52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Triple Restricción - Elemento: Costo</a:t>
            </a:r>
            <a:endParaRPr b="1"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1"/>
          <p:cNvSpPr txBox="1"/>
          <p:nvPr/>
        </p:nvSpPr>
        <p:spPr>
          <a:xfrm>
            <a:off x="2194500" y="854725"/>
            <a:ext cx="4469400"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3000" u="none">
                <a:solidFill>
                  <a:schemeClr val="dk1"/>
                </a:solidFill>
                <a:latin typeface="Calibri"/>
                <a:ea typeface="Calibri"/>
                <a:cs typeface="Calibri"/>
                <a:sym typeface="Calibri"/>
              </a:rPr>
              <a:t>¿Qué es un proyecto?</a:t>
            </a:r>
            <a:endParaRPr sz="2000"/>
          </a:p>
        </p:txBody>
      </p:sp>
      <p:sp>
        <p:nvSpPr>
          <p:cNvPr id="68" name="Google Shape;68;p11"/>
          <p:cNvSpPr txBox="1"/>
          <p:nvPr/>
        </p:nvSpPr>
        <p:spPr>
          <a:xfrm>
            <a:off x="0" y="2461287"/>
            <a:ext cx="8858400" cy="3016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400"/>
              </a:spcBef>
              <a:spcAft>
                <a:spcPts val="0"/>
              </a:spcAft>
              <a:buClr>
                <a:schemeClr val="dk1"/>
              </a:buClr>
              <a:buSzPts val="2000"/>
              <a:buFont typeface="Arial"/>
              <a:buNone/>
            </a:pPr>
            <a:r>
              <a:t/>
            </a:r>
            <a:endParaRPr b="0" i="0" sz="2000" u="none">
              <a:solidFill>
                <a:schemeClr val="dk1"/>
              </a:solidFill>
              <a:latin typeface="Century Gothic"/>
              <a:ea typeface="Century Gothic"/>
              <a:cs typeface="Century Gothic"/>
              <a:sym typeface="Century Gothic"/>
            </a:endParaRPr>
          </a:p>
          <a:p>
            <a:pPr indent="-355600" lvl="0" marL="457200" marR="0" rtl="0" algn="just">
              <a:lnSpc>
                <a:spcPct val="100000"/>
              </a:lnSpc>
              <a:spcBef>
                <a:spcPts val="400"/>
              </a:spcBef>
              <a:spcAft>
                <a:spcPts val="0"/>
              </a:spcAft>
              <a:buClr>
                <a:schemeClr val="dk1"/>
              </a:buClr>
              <a:buSzPts val="2000"/>
              <a:buFont typeface="Century Gothic"/>
              <a:buChar char="●"/>
            </a:pPr>
            <a:r>
              <a:rPr b="0" i="0" lang="en-US" sz="2000" u="none">
                <a:solidFill>
                  <a:schemeClr val="dk1"/>
                </a:solidFill>
                <a:latin typeface="Century Gothic"/>
                <a:ea typeface="Century Gothic"/>
                <a:cs typeface="Century Gothic"/>
                <a:sym typeface="Century Gothic"/>
              </a:rPr>
              <a:t>Es un conjunto de actividades interrelacionadas, ejecutadas coordinadamente dentro de plazos y recursos prefijados, para lograr un producto, servicio o resultado específicamente determinado.</a:t>
            </a:r>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2000" u="none">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nvSpPr>
        <p:spPr>
          <a:xfrm>
            <a:off x="1836050" y="1164850"/>
            <a:ext cx="52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Triple Restricción - Consideraciones</a:t>
            </a:r>
            <a:endParaRPr b="1" sz="2000">
              <a:solidFill>
                <a:schemeClr val="dk1"/>
              </a:solidFill>
            </a:endParaRPr>
          </a:p>
        </p:txBody>
      </p:sp>
      <p:sp>
        <p:nvSpPr>
          <p:cNvPr id="213" name="Google Shape;213;p29"/>
          <p:cNvSpPr txBox="1"/>
          <p:nvPr/>
        </p:nvSpPr>
        <p:spPr>
          <a:xfrm>
            <a:off x="901875" y="2541900"/>
            <a:ext cx="46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4" name="Google Shape;214;p29"/>
          <p:cNvSpPr txBox="1"/>
          <p:nvPr/>
        </p:nvSpPr>
        <p:spPr>
          <a:xfrm>
            <a:off x="620050" y="1951375"/>
            <a:ext cx="83478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relación entre estos tres elementos es interdependiente, lo que significa que cualquier cambio en uno de ellos puede afectar a los otros dos. </a:t>
            </a:r>
            <a:endParaRPr sz="2000">
              <a:solidFill>
                <a:srgbClr val="374151"/>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Por ejemplo, si se solicita un cambio en el alcance del proyecto, es posible que el tiempo y el costo necesiten ajustarse en consecuencia. De manera similar, si hay una restricción en el presupuesto, es posible que el alcance y el tiempo deban ser revisados para adaptarse a los recursos disponibles.</a:t>
            </a:r>
            <a:endParaRPr sz="20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nvSpPr>
        <p:spPr>
          <a:xfrm>
            <a:off x="2670725" y="1127375"/>
            <a:ext cx="406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Triple Restricción - Desafíos</a:t>
            </a:r>
            <a:endParaRPr b="1" sz="2000">
              <a:solidFill>
                <a:schemeClr val="dk1"/>
              </a:solidFill>
            </a:endParaRPr>
          </a:p>
        </p:txBody>
      </p:sp>
      <p:sp>
        <p:nvSpPr>
          <p:cNvPr id="221" name="Google Shape;221;p30"/>
          <p:cNvSpPr txBox="1"/>
          <p:nvPr/>
        </p:nvSpPr>
        <p:spPr>
          <a:xfrm>
            <a:off x="0" y="2187575"/>
            <a:ext cx="97059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desafío de la gestión de proyectos es encontrar un equilibrio óptimo entre la triple restricción, gestionando adecuadamente el alcance, el tiempo y el costo para lograr los objetivos del proyecto de manera eficiente y efectiva. </a:t>
            </a:r>
            <a:endParaRPr sz="2000">
              <a:solidFill>
                <a:srgbClr val="374151"/>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Los profesionales de la gestión de proyectos utilizan técnicas y herramientas, como la planificación, el seguimiento del progreso, la gestión de cambios y el control del alcance, para abordar esta triple restricción y tomar decisiones informadas en beneficio del proyecto.</a:t>
            </a:r>
            <a:endParaRPr sz="20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nvSpPr>
        <p:spPr>
          <a:xfrm>
            <a:off x="1174600" y="2357850"/>
            <a:ext cx="6500700" cy="1467000"/>
          </a:xfrm>
          <a:prstGeom prst="rect">
            <a:avLst/>
          </a:prstGeom>
          <a:noFill/>
          <a:ln>
            <a:noFill/>
          </a:ln>
        </p:spPr>
        <p:txBody>
          <a:bodyPr anchorCtr="0" anchor="ctr" bIns="45700" lIns="91425" spcFirstLastPara="1" rIns="91425" wrap="square" tIns="45700">
            <a:noAutofit/>
          </a:bodyPr>
          <a:lstStyle/>
          <a:p>
            <a:pPr indent="0" lvl="0" marL="0" marR="0" rtl="0" algn="ctr">
              <a:lnSpc>
                <a:spcPct val="75000"/>
              </a:lnSpc>
              <a:spcBef>
                <a:spcPts val="0"/>
              </a:spcBef>
              <a:spcAft>
                <a:spcPts val="0"/>
              </a:spcAft>
              <a:buClr>
                <a:schemeClr val="dk1"/>
              </a:buClr>
              <a:buSzPts val="2400"/>
              <a:buFont typeface="Century Gothic"/>
              <a:buNone/>
            </a:pPr>
            <a:r>
              <a:rPr b="1" lang="en-US" sz="2400">
                <a:solidFill>
                  <a:schemeClr val="dk1"/>
                </a:solidFill>
                <a:latin typeface="Century Gothic"/>
                <a:ea typeface="Century Gothic"/>
                <a:cs typeface="Century Gothic"/>
                <a:sym typeface="Century Gothic"/>
              </a:rPr>
              <a:t>Imaginen un proyecto que puedan llevar a cabo…</a:t>
            </a:r>
            <a:endParaRPr b="1" sz="2400">
              <a:solidFill>
                <a:schemeClr val="dk1"/>
              </a:solidFill>
              <a:latin typeface="Century Gothic"/>
              <a:ea typeface="Century Gothic"/>
              <a:cs typeface="Century Gothic"/>
              <a:sym typeface="Century Gothic"/>
            </a:endParaRPr>
          </a:p>
          <a:p>
            <a:pPr indent="0" lvl="0" marL="0" marR="0" rtl="0" algn="ctr">
              <a:lnSpc>
                <a:spcPct val="75000"/>
              </a:lnSpc>
              <a:spcBef>
                <a:spcPts val="0"/>
              </a:spcBef>
              <a:spcAft>
                <a:spcPts val="0"/>
              </a:spcAft>
              <a:buClr>
                <a:schemeClr val="dk1"/>
              </a:buClr>
              <a:buSzPts val="2400"/>
              <a:buFont typeface="Century Gothic"/>
              <a:buNone/>
            </a:pPr>
            <a:r>
              <a:t/>
            </a:r>
            <a:endParaRPr b="1" sz="2400">
              <a:solidFill>
                <a:schemeClr val="dk1"/>
              </a:solidFill>
              <a:latin typeface="Century Gothic"/>
              <a:ea typeface="Century Gothic"/>
              <a:cs typeface="Century Gothic"/>
              <a:sym typeface="Century Gothic"/>
            </a:endParaRPr>
          </a:p>
          <a:p>
            <a:pPr indent="0" lvl="0" marL="0" marR="0" rtl="0" algn="ctr">
              <a:lnSpc>
                <a:spcPct val="75000"/>
              </a:lnSpc>
              <a:spcBef>
                <a:spcPts val="0"/>
              </a:spcBef>
              <a:spcAft>
                <a:spcPts val="0"/>
              </a:spcAft>
              <a:buClr>
                <a:schemeClr val="dk1"/>
              </a:buClr>
              <a:buSzPts val="2400"/>
              <a:buFont typeface="Century Gothic"/>
              <a:buNone/>
            </a:pPr>
            <a:r>
              <a:rPr b="1" i="0" lang="en-US" sz="2400" u="none">
                <a:solidFill>
                  <a:schemeClr val="dk1"/>
                </a:solidFill>
                <a:latin typeface="Century Gothic"/>
                <a:ea typeface="Century Gothic"/>
                <a:cs typeface="Century Gothic"/>
                <a:sym typeface="Century Gothic"/>
              </a:rPr>
              <a:t>¿Cuáles s</a:t>
            </a:r>
            <a:r>
              <a:rPr b="1" lang="en-US" sz="2400">
                <a:solidFill>
                  <a:schemeClr val="dk1"/>
                </a:solidFill>
                <a:latin typeface="Century Gothic"/>
                <a:ea typeface="Century Gothic"/>
                <a:cs typeface="Century Gothic"/>
                <a:sym typeface="Century Gothic"/>
              </a:rPr>
              <a:t>erían</a:t>
            </a:r>
            <a:r>
              <a:rPr b="1" i="0" lang="en-US" sz="2400" u="none">
                <a:solidFill>
                  <a:schemeClr val="dk1"/>
                </a:solidFill>
                <a:latin typeface="Century Gothic"/>
                <a:ea typeface="Century Gothic"/>
                <a:cs typeface="Century Gothic"/>
                <a:sym typeface="Century Gothic"/>
              </a:rPr>
              <a:t> las consecuencias  de la variación en la Triple  Restricción?</a:t>
            </a:r>
            <a:endParaRPr/>
          </a:p>
        </p:txBody>
      </p:sp>
      <p:sp>
        <p:nvSpPr>
          <p:cNvPr id="227" name="Google Shape;227;p31"/>
          <p:cNvSpPr txBox="1"/>
          <p:nvPr/>
        </p:nvSpPr>
        <p:spPr>
          <a:xfrm>
            <a:off x="1785937" y="247650"/>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Práctica</a:t>
            </a:r>
            <a:endParaRPr/>
          </a:p>
        </p:txBody>
      </p:sp>
      <p:pic>
        <p:nvPicPr>
          <p:cNvPr id="228" name="Google Shape;228;p31"/>
          <p:cNvPicPr preferRelativeResize="0"/>
          <p:nvPr/>
        </p:nvPicPr>
        <p:blipFill rotWithShape="1">
          <a:blip r:embed="rId3">
            <a:alphaModFix/>
          </a:blip>
          <a:srcRect b="0" l="0" r="0" t="0"/>
          <a:stretch/>
        </p:blipFill>
        <p:spPr>
          <a:xfrm>
            <a:off x="7786687" y="857250"/>
            <a:ext cx="1143000" cy="102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2357437" y="214312"/>
            <a:ext cx="6624637"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Proyectos , Programas y Portfolios</a:t>
            </a:r>
            <a:endParaRPr/>
          </a:p>
        </p:txBody>
      </p:sp>
      <p:sp>
        <p:nvSpPr>
          <p:cNvPr id="234" name="Google Shape;234;p32"/>
          <p:cNvSpPr txBox="1"/>
          <p:nvPr/>
        </p:nvSpPr>
        <p:spPr>
          <a:xfrm>
            <a:off x="500062" y="1111250"/>
            <a:ext cx="8286750" cy="20320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Un programa es un grupo de proyectos relacionados cuya dirección se realiza de manera coordinada </a:t>
            </a:r>
            <a:r>
              <a:rPr b="0" i="0" lang="en-US" sz="1800" u="sng">
                <a:solidFill>
                  <a:schemeClr val="dk1"/>
                </a:solidFill>
                <a:latin typeface="Century Gothic"/>
                <a:ea typeface="Century Gothic"/>
                <a:cs typeface="Century Gothic"/>
                <a:sym typeface="Century Gothic"/>
              </a:rPr>
              <a:t>para lograr una mejor gestión </a:t>
            </a:r>
            <a:r>
              <a:rPr b="0" i="0" lang="en-US" sz="1800" u="none">
                <a:solidFill>
                  <a:schemeClr val="dk1"/>
                </a:solidFill>
                <a:latin typeface="Century Gothic"/>
                <a:ea typeface="Century Gothic"/>
                <a:cs typeface="Century Gothic"/>
                <a:sym typeface="Century Gothic"/>
              </a:rPr>
              <a:t> </a:t>
            </a:r>
            <a:r>
              <a:rPr b="0" i="0" lang="en-US" sz="1800" u="sng">
                <a:solidFill>
                  <a:schemeClr val="dk1"/>
                </a:solidFill>
                <a:latin typeface="Century Gothic"/>
                <a:ea typeface="Century Gothic"/>
                <a:cs typeface="Century Gothic"/>
                <a:sym typeface="Century Gothic"/>
              </a:rPr>
              <a:t>conjunta. </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sng">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Un  portfolio es un conjunto de proyectos o programas, que se     agrupan para facilitar su efectiva gestión, </a:t>
            </a:r>
            <a:r>
              <a:rPr b="0" i="0" lang="en-US" sz="1800" u="sng">
                <a:solidFill>
                  <a:schemeClr val="dk1"/>
                </a:solidFill>
                <a:latin typeface="Century Gothic"/>
                <a:ea typeface="Century Gothic"/>
                <a:cs typeface="Century Gothic"/>
                <a:sym typeface="Century Gothic"/>
              </a:rPr>
              <a:t>a fin de cumplir con los</a:t>
            </a:r>
            <a:r>
              <a:rPr b="0" i="0" lang="en-US" sz="1800" u="none">
                <a:solidFill>
                  <a:schemeClr val="dk1"/>
                </a:solidFill>
                <a:latin typeface="Century Gothic"/>
                <a:ea typeface="Century Gothic"/>
                <a:cs typeface="Century Gothic"/>
                <a:sym typeface="Century Gothic"/>
              </a:rPr>
              <a:t>    </a:t>
            </a:r>
            <a:r>
              <a:rPr b="0" i="0" lang="en-US" sz="1800" u="sng">
                <a:solidFill>
                  <a:schemeClr val="dk1"/>
                </a:solidFill>
                <a:latin typeface="Century Gothic"/>
                <a:ea typeface="Century Gothic"/>
                <a:cs typeface="Century Gothic"/>
                <a:sym typeface="Century Gothic"/>
              </a:rPr>
              <a:t>objetivos estratégicos del negocio. </a:t>
            </a:r>
            <a:endParaRPr/>
          </a:p>
        </p:txBody>
      </p:sp>
      <p:sp>
        <p:nvSpPr>
          <p:cNvPr id="235" name="Google Shape;235;p32"/>
          <p:cNvSpPr/>
          <p:nvPr/>
        </p:nvSpPr>
        <p:spPr>
          <a:xfrm>
            <a:off x="2323313" y="2999574"/>
            <a:ext cx="3960900" cy="30972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1" i="0" sz="1000" u="none">
              <a:solidFill>
                <a:srgbClr val="FFFF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b="1" i="0" sz="1000" u="none">
              <a:solidFill>
                <a:schemeClr val="dk1"/>
              </a:solidFill>
              <a:latin typeface="Century Gothic"/>
              <a:ea typeface="Century Gothic"/>
              <a:cs typeface="Century Gothic"/>
              <a:sym typeface="Century Gothic"/>
            </a:endParaRPr>
          </a:p>
        </p:txBody>
      </p:sp>
      <p:sp>
        <p:nvSpPr>
          <p:cNvPr id="236" name="Google Shape;236;p32"/>
          <p:cNvSpPr/>
          <p:nvPr/>
        </p:nvSpPr>
        <p:spPr>
          <a:xfrm>
            <a:off x="3725862" y="3648075"/>
            <a:ext cx="2233612" cy="2016125"/>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                       Programa</a:t>
            </a:r>
            <a:endParaRPr/>
          </a:p>
        </p:txBody>
      </p:sp>
      <p:sp>
        <p:nvSpPr>
          <p:cNvPr id="237" name="Google Shape;237;p32"/>
          <p:cNvSpPr/>
          <p:nvPr/>
        </p:nvSpPr>
        <p:spPr>
          <a:xfrm>
            <a:off x="3851400" y="4224337"/>
            <a:ext cx="720600" cy="647700"/>
          </a:xfrm>
          <a:prstGeom prst="ellipse">
            <a:avLst/>
          </a:prstGeom>
          <a:solidFill>
            <a:srgbClr val="8EB4E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p:txBody>
      </p:sp>
      <p:sp>
        <p:nvSpPr>
          <p:cNvPr id="238" name="Google Shape;238;p32"/>
          <p:cNvSpPr/>
          <p:nvPr/>
        </p:nvSpPr>
        <p:spPr>
          <a:xfrm>
            <a:off x="4591050" y="3792537"/>
            <a:ext cx="647700" cy="647700"/>
          </a:xfrm>
          <a:prstGeom prst="ellipse">
            <a:avLst/>
          </a:prstGeom>
          <a:solidFill>
            <a:srgbClr val="8EB4E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p:txBody>
      </p:sp>
      <p:sp>
        <p:nvSpPr>
          <p:cNvPr id="239" name="Google Shape;239;p32"/>
          <p:cNvSpPr/>
          <p:nvPr/>
        </p:nvSpPr>
        <p:spPr>
          <a:xfrm>
            <a:off x="4482312" y="4945050"/>
            <a:ext cx="720600" cy="647700"/>
          </a:xfrm>
          <a:prstGeom prst="ellipse">
            <a:avLst/>
          </a:prstGeom>
          <a:solidFill>
            <a:srgbClr val="8EB4E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p:txBody>
      </p:sp>
      <p:sp>
        <p:nvSpPr>
          <p:cNvPr id="240" name="Google Shape;240;p32"/>
          <p:cNvSpPr/>
          <p:nvPr/>
        </p:nvSpPr>
        <p:spPr>
          <a:xfrm>
            <a:off x="2717800" y="3792537"/>
            <a:ext cx="720725" cy="647700"/>
          </a:xfrm>
          <a:prstGeom prst="ellipse">
            <a:avLst/>
          </a:prstGeom>
          <a:solidFill>
            <a:srgbClr val="8EB4E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p:txBody>
      </p:sp>
      <p:sp>
        <p:nvSpPr>
          <p:cNvPr id="241" name="Google Shape;241;p32"/>
          <p:cNvSpPr/>
          <p:nvPr/>
        </p:nvSpPr>
        <p:spPr>
          <a:xfrm>
            <a:off x="2862262" y="4945062"/>
            <a:ext cx="720725" cy="647700"/>
          </a:xfrm>
          <a:prstGeom prst="ellipse">
            <a:avLst/>
          </a:prstGeom>
          <a:solidFill>
            <a:srgbClr val="8EB4E3"/>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p:txBody>
      </p:sp>
      <p:sp>
        <p:nvSpPr>
          <p:cNvPr id="242" name="Google Shape;242;p32"/>
          <p:cNvSpPr txBox="1"/>
          <p:nvPr/>
        </p:nvSpPr>
        <p:spPr>
          <a:xfrm>
            <a:off x="3900487" y="3286125"/>
            <a:ext cx="677862" cy="2460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Portfolio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nvSpPr>
        <p:spPr>
          <a:xfrm>
            <a:off x="1785937" y="214312"/>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Proyectos  vs. Operaciones</a:t>
            </a:r>
            <a:endParaRPr/>
          </a:p>
        </p:txBody>
      </p:sp>
      <p:sp>
        <p:nvSpPr>
          <p:cNvPr id="248" name="Google Shape;248;p33"/>
          <p:cNvSpPr txBox="1"/>
          <p:nvPr/>
        </p:nvSpPr>
        <p:spPr>
          <a:xfrm>
            <a:off x="544512" y="2143125"/>
            <a:ext cx="3670300"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Temporales y únicos.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Concluyen cuando se</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alcanzan sus objetivos.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Sus objetivos son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específicos </a:t>
            </a:r>
            <a:endParaRPr/>
          </a:p>
        </p:txBody>
      </p:sp>
      <p:sp>
        <p:nvSpPr>
          <p:cNvPr id="249" name="Google Shape;249;p33"/>
          <p:cNvSpPr txBox="1"/>
          <p:nvPr/>
        </p:nvSpPr>
        <p:spPr>
          <a:xfrm>
            <a:off x="4786312" y="1879600"/>
            <a:ext cx="4143375" cy="3692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Continuas y repetitivas.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Pueden adoptar un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nuevo conjunto de</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objetivos y el trabajo</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continúa indefinidamente.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Sus objetivos son dar</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respaldo al negocio,</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generando un flujo de</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productos y servicios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para los clientes.</a:t>
            </a:r>
            <a:endParaRPr/>
          </a:p>
        </p:txBody>
      </p:sp>
      <p:sp>
        <p:nvSpPr>
          <p:cNvPr id="250" name="Google Shape;250;p33"/>
          <p:cNvSpPr/>
          <p:nvPr/>
        </p:nvSpPr>
        <p:spPr>
          <a:xfrm>
            <a:off x="571500" y="823900"/>
            <a:ext cx="2786100" cy="1319100"/>
          </a:xfrm>
          <a:prstGeom prst="downArrowCallout">
            <a:avLst>
              <a:gd fmla="val 14035" name="adj1"/>
              <a:gd fmla="val 9138" name="adj2"/>
              <a:gd fmla="val 16200" name="adj3"/>
              <a:gd fmla="val 9969" name="adj4"/>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a:solidFill>
                  <a:srgbClr val="FFFFFF"/>
                </a:solidFill>
                <a:latin typeface="Calibri"/>
                <a:ea typeface="Calibri"/>
                <a:cs typeface="Calibri"/>
                <a:sym typeface="Calibri"/>
              </a:rPr>
              <a:t>Proyectos</a:t>
            </a:r>
            <a:endParaRPr/>
          </a:p>
        </p:txBody>
      </p:sp>
      <p:sp>
        <p:nvSpPr>
          <p:cNvPr id="251" name="Google Shape;251;p33"/>
          <p:cNvSpPr/>
          <p:nvPr/>
        </p:nvSpPr>
        <p:spPr>
          <a:xfrm>
            <a:off x="4786300" y="823900"/>
            <a:ext cx="2786100" cy="1261800"/>
          </a:xfrm>
          <a:prstGeom prst="downArrowCallout">
            <a:avLst>
              <a:gd fmla="val 14035" name="adj1"/>
              <a:gd fmla="val 9138" name="adj2"/>
              <a:gd fmla="val 16200" name="adj3"/>
              <a:gd fmla="val 9969" name="adj4"/>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a:solidFill>
                  <a:srgbClr val="FFFFFF"/>
                </a:solidFill>
                <a:latin typeface="Calibri"/>
                <a:ea typeface="Calibri"/>
                <a:cs typeface="Calibri"/>
                <a:sym typeface="Calibri"/>
              </a:rPr>
              <a:t>Operaciones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1880125" y="1105900"/>
            <a:ext cx="449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Ejemplo de Proyecto - Edificio</a:t>
            </a:r>
            <a:endParaRPr b="1" sz="2000">
              <a:latin typeface="Century Gothic"/>
              <a:ea typeface="Century Gothic"/>
              <a:cs typeface="Century Gothic"/>
              <a:sym typeface="Century Gothic"/>
            </a:endParaRPr>
          </a:p>
        </p:txBody>
      </p:sp>
      <p:sp>
        <p:nvSpPr>
          <p:cNvPr id="258" name="Google Shape;258;p34"/>
          <p:cNvSpPr txBox="1"/>
          <p:nvPr/>
        </p:nvSpPr>
        <p:spPr>
          <a:xfrm>
            <a:off x="322125" y="1744700"/>
            <a:ext cx="8589900" cy="410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solidFill>
                  <a:srgbClr val="374151"/>
                </a:solidFill>
                <a:latin typeface="Century Gothic"/>
                <a:ea typeface="Century Gothic"/>
                <a:cs typeface="Century Gothic"/>
                <a:sym typeface="Century Gothic"/>
              </a:rPr>
              <a:t>Imaginemos que una empresa de construcción ha sido contratada para construir un edificio de oficinas para una organización. </a:t>
            </a:r>
            <a:endParaRPr b="1" sz="17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700">
              <a:solidFill>
                <a:srgbClr val="374151"/>
              </a:solidFill>
              <a:latin typeface="Century Gothic"/>
              <a:ea typeface="Century Gothic"/>
              <a:cs typeface="Century Gothic"/>
              <a:sym typeface="Century Gothic"/>
            </a:endParaRPr>
          </a:p>
          <a:p>
            <a:pPr indent="-336550" lvl="0" marL="457200" rtl="0" algn="just">
              <a:spcBef>
                <a:spcPts val="0"/>
              </a:spcBef>
              <a:spcAft>
                <a:spcPts val="0"/>
              </a:spcAft>
              <a:buClr>
                <a:srgbClr val="374151"/>
              </a:buClr>
              <a:buSzPts val="1700"/>
              <a:buFont typeface="Century Gothic"/>
              <a:buChar char="●"/>
            </a:pPr>
            <a:r>
              <a:rPr lang="en-US" sz="1700">
                <a:solidFill>
                  <a:srgbClr val="374151"/>
                </a:solidFill>
                <a:latin typeface="Century Gothic"/>
                <a:ea typeface="Century Gothic"/>
                <a:cs typeface="Century Gothic"/>
                <a:sym typeface="Century Gothic"/>
              </a:rPr>
              <a:t>Este proyecto tiene un objetivo específico, que es completar la construcción del edificio en un período determinado. </a:t>
            </a:r>
            <a:endParaRPr sz="17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700">
              <a:solidFill>
                <a:srgbClr val="374151"/>
              </a:solidFill>
              <a:latin typeface="Century Gothic"/>
              <a:ea typeface="Century Gothic"/>
              <a:cs typeface="Century Gothic"/>
              <a:sym typeface="Century Gothic"/>
            </a:endParaRPr>
          </a:p>
          <a:p>
            <a:pPr indent="-336550" lvl="0" marL="457200" rtl="0" algn="just">
              <a:spcBef>
                <a:spcPts val="0"/>
              </a:spcBef>
              <a:spcAft>
                <a:spcPts val="0"/>
              </a:spcAft>
              <a:buClr>
                <a:srgbClr val="374151"/>
              </a:buClr>
              <a:buSzPts val="1700"/>
              <a:buFont typeface="Century Gothic"/>
              <a:buChar char="●"/>
            </a:pPr>
            <a:r>
              <a:rPr lang="en-US" sz="1700">
                <a:solidFill>
                  <a:srgbClr val="374151"/>
                </a:solidFill>
                <a:latin typeface="Century Gothic"/>
                <a:ea typeface="Century Gothic"/>
                <a:cs typeface="Century Gothic"/>
                <a:sym typeface="Century Gothic"/>
              </a:rPr>
              <a:t>El proyecto tiene un inicio y un final definidos, con una duración limitada.</a:t>
            </a:r>
            <a:endParaRPr sz="17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700">
              <a:solidFill>
                <a:srgbClr val="374151"/>
              </a:solidFill>
              <a:latin typeface="Century Gothic"/>
              <a:ea typeface="Century Gothic"/>
              <a:cs typeface="Century Gothic"/>
              <a:sym typeface="Century Gothic"/>
            </a:endParaRPr>
          </a:p>
          <a:p>
            <a:pPr indent="-336550" lvl="0" marL="457200" rtl="0" algn="just">
              <a:spcBef>
                <a:spcPts val="0"/>
              </a:spcBef>
              <a:spcAft>
                <a:spcPts val="0"/>
              </a:spcAft>
              <a:buClr>
                <a:srgbClr val="374151"/>
              </a:buClr>
              <a:buSzPts val="1700"/>
              <a:buFont typeface="Century Gothic"/>
              <a:buChar char="●"/>
            </a:pPr>
            <a:r>
              <a:rPr lang="en-US" sz="1700">
                <a:solidFill>
                  <a:srgbClr val="374151"/>
                </a:solidFill>
                <a:latin typeface="Century Gothic"/>
                <a:ea typeface="Century Gothic"/>
                <a:cs typeface="Century Gothic"/>
                <a:sym typeface="Century Gothic"/>
              </a:rPr>
              <a:t> El equipo de proyecto se forma específicamente para este proyecto, y se asignan recursos, como mano de obra, materiales, equipos y presupuesto, para llevar a cabo las tareas necesarias. </a:t>
            </a:r>
            <a:endParaRPr sz="17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700">
              <a:solidFill>
                <a:srgbClr val="374151"/>
              </a:solidFill>
              <a:latin typeface="Century Gothic"/>
              <a:ea typeface="Century Gothic"/>
              <a:cs typeface="Century Gothic"/>
              <a:sym typeface="Century Gothic"/>
            </a:endParaRPr>
          </a:p>
          <a:p>
            <a:pPr indent="-336550" lvl="0" marL="457200" rtl="0" algn="just">
              <a:spcBef>
                <a:spcPts val="0"/>
              </a:spcBef>
              <a:spcAft>
                <a:spcPts val="0"/>
              </a:spcAft>
              <a:buClr>
                <a:srgbClr val="374151"/>
              </a:buClr>
              <a:buSzPts val="1700"/>
              <a:buFont typeface="Century Gothic"/>
              <a:buChar char="●"/>
            </a:pPr>
            <a:r>
              <a:rPr lang="en-US" sz="1700">
                <a:solidFill>
                  <a:srgbClr val="374151"/>
                </a:solidFill>
                <a:latin typeface="Century Gothic"/>
                <a:ea typeface="Century Gothic"/>
                <a:cs typeface="Century Gothic"/>
                <a:sym typeface="Century Gothic"/>
              </a:rPr>
              <a:t>La construcción del edificio implica una planificación detallada, diseño, adquisición de materiales, construcción física, control de calidad y finalmente la entrega del edificio completo.</a:t>
            </a:r>
            <a:endParaRPr sz="17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nvSpPr>
        <p:spPr>
          <a:xfrm>
            <a:off x="1880125" y="1105900"/>
            <a:ext cx="449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Ejemplo de Operación - Edificio</a:t>
            </a:r>
            <a:endParaRPr b="1" sz="2000">
              <a:latin typeface="Century Gothic"/>
              <a:ea typeface="Century Gothic"/>
              <a:cs typeface="Century Gothic"/>
              <a:sym typeface="Century Gothic"/>
            </a:endParaRPr>
          </a:p>
        </p:txBody>
      </p:sp>
      <p:sp>
        <p:nvSpPr>
          <p:cNvPr id="265" name="Google Shape;265;p35"/>
          <p:cNvSpPr txBox="1"/>
          <p:nvPr/>
        </p:nvSpPr>
        <p:spPr>
          <a:xfrm>
            <a:off x="201325" y="1598500"/>
            <a:ext cx="7853700" cy="46176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Una vez que el edificio de oficinas se ha construido y entregado, comienza la fase de operaciones. </a:t>
            </a:r>
            <a:endParaRPr sz="18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342900" lvl="0" marL="457200" rtl="0" algn="just">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Las operaciones se refieren a las actividades continuas y recurrentes necesarias para mantener el edificio en funcionamiento y satisfacer las necesidades diarias de los ocupantes. </a:t>
            </a:r>
            <a:endParaRPr sz="18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342900" lvl="0" marL="457200" rtl="0" algn="just">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Esto puede incluir tareas como limpieza regular, mantenimiento de las instalaciones, gestión de servicios (electricidad, agua, seguridad, etc.), gestión de residuos, atención a las solicitudes de los ocupantes, entre otros. </a:t>
            </a:r>
            <a:endParaRPr sz="1800">
              <a:solidFill>
                <a:srgbClr val="374151"/>
              </a:solidFill>
              <a:latin typeface="Century Gothic"/>
              <a:ea typeface="Century Gothic"/>
              <a:cs typeface="Century Gothic"/>
              <a:sym typeface="Century Gothic"/>
            </a:endParaRPr>
          </a:p>
          <a:p>
            <a:pPr indent="0" lvl="0" marL="45720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342900" lvl="0" marL="457200" rtl="0" algn="just">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A diferencia de un proyecto, las operaciones no tienen un final definido y son esenciales para el funcionamiento continuo del edificio a largo plazo.</a:t>
            </a:r>
            <a:endParaRPr sz="18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nvSpPr>
        <p:spPr>
          <a:xfrm>
            <a:off x="1107475" y="2430962"/>
            <a:ext cx="6500700" cy="1467000"/>
          </a:xfrm>
          <a:prstGeom prst="rect">
            <a:avLst/>
          </a:prstGeom>
          <a:noFill/>
          <a:ln>
            <a:noFill/>
          </a:ln>
        </p:spPr>
        <p:txBody>
          <a:bodyPr anchorCtr="0" anchor="ctr" bIns="45700" lIns="91425" spcFirstLastPara="1" rIns="91425" wrap="square" tIns="45700">
            <a:noAutofit/>
          </a:bodyPr>
          <a:lstStyle/>
          <a:p>
            <a:pPr indent="0" lvl="0" marL="0" marR="0" rtl="0" algn="ctr">
              <a:lnSpc>
                <a:spcPct val="75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ctr">
              <a:lnSpc>
                <a:spcPct val="75000"/>
              </a:lnSpc>
              <a:spcBef>
                <a:spcPts val="0"/>
              </a:spcBef>
              <a:spcAft>
                <a:spcPts val="0"/>
              </a:spcAft>
              <a:buClr>
                <a:schemeClr val="dk1"/>
              </a:buClr>
              <a:buSzPts val="2400"/>
              <a:buFont typeface="Century Gothic"/>
              <a:buNone/>
            </a:pPr>
            <a:r>
              <a:rPr b="1" i="0" lang="en-US" sz="2400" u="none">
                <a:solidFill>
                  <a:schemeClr val="dk1"/>
                </a:solidFill>
                <a:latin typeface="Century Gothic"/>
                <a:ea typeface="Century Gothic"/>
                <a:cs typeface="Century Gothic"/>
                <a:sym typeface="Century Gothic"/>
              </a:rPr>
              <a:t>Proyectos vs. Operaciones</a:t>
            </a:r>
            <a:endParaRPr/>
          </a:p>
          <a:p>
            <a:pPr indent="0" lvl="0" marL="0" marR="0" rtl="0" algn="ctr">
              <a:lnSpc>
                <a:spcPct val="75000"/>
              </a:lnSpc>
              <a:spcBef>
                <a:spcPts val="0"/>
              </a:spcBef>
              <a:spcAft>
                <a:spcPts val="0"/>
              </a:spcAft>
              <a:buClr>
                <a:schemeClr val="dk1"/>
              </a:buClr>
              <a:buSzPts val="2400"/>
              <a:buFont typeface="Arial"/>
              <a:buNone/>
            </a:pPr>
            <a:r>
              <a:t/>
            </a:r>
            <a:endParaRPr b="1" i="0" sz="2400" u="none">
              <a:solidFill>
                <a:schemeClr val="dk1"/>
              </a:solidFill>
              <a:latin typeface="Century Gothic"/>
              <a:ea typeface="Century Gothic"/>
              <a:cs typeface="Century Gothic"/>
              <a:sym typeface="Century Gothic"/>
            </a:endParaRPr>
          </a:p>
          <a:p>
            <a:pPr indent="0" lvl="0" marL="0" marR="0" rtl="0" algn="ctr">
              <a:lnSpc>
                <a:spcPct val="75000"/>
              </a:lnSpc>
              <a:spcBef>
                <a:spcPts val="0"/>
              </a:spcBef>
              <a:spcAft>
                <a:spcPts val="0"/>
              </a:spcAft>
              <a:buClr>
                <a:schemeClr val="dk1"/>
              </a:buClr>
              <a:buSzPts val="2400"/>
              <a:buFont typeface="Century Gothic"/>
              <a:buNone/>
            </a:pPr>
            <a:r>
              <a:rPr b="1" i="0" lang="en-US" sz="2400" u="none">
                <a:solidFill>
                  <a:schemeClr val="dk1"/>
                </a:solidFill>
                <a:latin typeface="Century Gothic"/>
                <a:ea typeface="Century Gothic"/>
                <a:cs typeface="Century Gothic"/>
                <a:sym typeface="Century Gothic"/>
              </a:rPr>
              <a:t>¿</a:t>
            </a:r>
            <a:r>
              <a:rPr b="1" lang="en-US" sz="2400">
                <a:solidFill>
                  <a:schemeClr val="dk1"/>
                </a:solidFill>
                <a:latin typeface="Century Gothic"/>
                <a:ea typeface="Century Gothic"/>
                <a:cs typeface="Century Gothic"/>
                <a:sym typeface="Century Gothic"/>
              </a:rPr>
              <a:t>Qué ejemplos se</a:t>
            </a:r>
            <a:r>
              <a:rPr b="1" i="0" lang="en-US" sz="2400" u="none">
                <a:solidFill>
                  <a:schemeClr val="dk1"/>
                </a:solidFill>
                <a:latin typeface="Century Gothic"/>
                <a:ea typeface="Century Gothic"/>
                <a:cs typeface="Century Gothic"/>
                <a:sym typeface="Century Gothic"/>
              </a:rPr>
              <a:t> les ocurren?</a:t>
            </a:r>
            <a:endParaRPr/>
          </a:p>
        </p:txBody>
      </p:sp>
      <p:sp>
        <p:nvSpPr>
          <p:cNvPr id="271" name="Google Shape;271;p36"/>
          <p:cNvSpPr txBox="1"/>
          <p:nvPr/>
        </p:nvSpPr>
        <p:spPr>
          <a:xfrm>
            <a:off x="1785937" y="247650"/>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Práctica</a:t>
            </a:r>
            <a:endParaRPr/>
          </a:p>
        </p:txBody>
      </p:sp>
      <p:pic>
        <p:nvPicPr>
          <p:cNvPr id="272" name="Google Shape;272;p36"/>
          <p:cNvPicPr preferRelativeResize="0"/>
          <p:nvPr/>
        </p:nvPicPr>
        <p:blipFill rotWithShape="1">
          <a:blip r:embed="rId3">
            <a:alphaModFix/>
          </a:blip>
          <a:srcRect b="0" l="0" r="0" t="0"/>
          <a:stretch/>
        </p:blipFill>
        <p:spPr>
          <a:xfrm>
            <a:off x="7786687" y="857250"/>
            <a:ext cx="1143000" cy="102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nvSpPr>
        <p:spPr>
          <a:xfrm>
            <a:off x="2447925" y="247650"/>
            <a:ext cx="6624637"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Ciclo de vida del proyecto  </a:t>
            </a:r>
            <a:endParaRPr/>
          </a:p>
        </p:txBody>
      </p:sp>
      <p:sp>
        <p:nvSpPr>
          <p:cNvPr id="278" name="Google Shape;278;p37"/>
          <p:cNvSpPr txBox="1"/>
          <p:nvPr/>
        </p:nvSpPr>
        <p:spPr>
          <a:xfrm>
            <a:off x="194575" y="1143000"/>
            <a:ext cx="8704500" cy="23088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El ciclo de vida del proyecto define las fases que conectan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el inicio de un proyecto con su fin. </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La transición de una fase a otra está definida por alguna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forma de transferencia de un producto o resultado </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intermedio o final (“entregables”).</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t>
            </a:r>
            <a:endParaRPr/>
          </a:p>
        </p:txBody>
      </p:sp>
      <p:sp>
        <p:nvSpPr>
          <p:cNvPr id="279" name="Google Shape;279;p37"/>
          <p:cNvSpPr/>
          <p:nvPr/>
        </p:nvSpPr>
        <p:spPr>
          <a:xfrm>
            <a:off x="1571625" y="4146550"/>
            <a:ext cx="1295400" cy="576262"/>
          </a:xfrm>
          <a:prstGeom prst="homePlate">
            <a:avLst>
              <a:gd fmla="val 50000" name="adj"/>
            </a:avLst>
          </a:prstGeom>
          <a:solidFill>
            <a:srgbClr val="558ED5"/>
          </a:solidFill>
          <a:ln cap="sq"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fase</a:t>
            </a:r>
            <a:endParaRPr/>
          </a:p>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inicial</a:t>
            </a:r>
            <a:endParaRPr/>
          </a:p>
        </p:txBody>
      </p:sp>
      <p:sp>
        <p:nvSpPr>
          <p:cNvPr id="280" name="Google Shape;280;p37"/>
          <p:cNvSpPr/>
          <p:nvPr/>
        </p:nvSpPr>
        <p:spPr>
          <a:xfrm>
            <a:off x="3227387" y="4146550"/>
            <a:ext cx="1152525" cy="576262"/>
          </a:xfrm>
          <a:prstGeom prst="chevron">
            <a:avLst>
              <a:gd fmla="val 50000" name="adj"/>
            </a:avLst>
          </a:prstGeom>
          <a:solidFill>
            <a:srgbClr val="558ED5"/>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fase </a:t>
            </a:r>
            <a:endParaRPr/>
          </a:p>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a:t>
            </a:r>
            <a:endParaRPr/>
          </a:p>
        </p:txBody>
      </p:sp>
      <p:sp>
        <p:nvSpPr>
          <p:cNvPr id="281" name="Google Shape;281;p37"/>
          <p:cNvSpPr/>
          <p:nvPr/>
        </p:nvSpPr>
        <p:spPr>
          <a:xfrm>
            <a:off x="6180137" y="4146550"/>
            <a:ext cx="1295400" cy="576262"/>
          </a:xfrm>
          <a:prstGeom prst="chevron">
            <a:avLst>
              <a:gd fmla="val 50000" name="adj"/>
            </a:avLst>
          </a:prstGeom>
          <a:solidFill>
            <a:srgbClr val="558ED5"/>
          </a:solidFill>
          <a:ln cap="sq"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fase  </a:t>
            </a:r>
            <a:endParaRPr/>
          </a:p>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final</a:t>
            </a:r>
            <a:endParaRPr/>
          </a:p>
        </p:txBody>
      </p:sp>
      <p:cxnSp>
        <p:nvCxnSpPr>
          <p:cNvPr id="282" name="Google Shape;282;p37"/>
          <p:cNvCxnSpPr/>
          <p:nvPr/>
        </p:nvCxnSpPr>
        <p:spPr>
          <a:xfrm>
            <a:off x="1571625" y="5443537"/>
            <a:ext cx="5903912" cy="0"/>
          </a:xfrm>
          <a:prstGeom prst="straightConnector1">
            <a:avLst/>
          </a:prstGeom>
          <a:noFill/>
          <a:ln cap="sq" cmpd="sng" w="12700">
            <a:solidFill>
              <a:schemeClr val="dk1"/>
            </a:solidFill>
            <a:prstDash val="solid"/>
            <a:miter lim="800000"/>
            <a:headEnd len="med" w="med" type="triangle"/>
            <a:tailEnd len="med" w="med" type="triangle"/>
          </a:ln>
        </p:spPr>
      </p:cxnSp>
      <p:cxnSp>
        <p:nvCxnSpPr>
          <p:cNvPr id="283" name="Google Shape;283;p37"/>
          <p:cNvCxnSpPr/>
          <p:nvPr/>
        </p:nvCxnSpPr>
        <p:spPr>
          <a:xfrm>
            <a:off x="1571625" y="5299075"/>
            <a:ext cx="0" cy="360362"/>
          </a:xfrm>
          <a:prstGeom prst="straightConnector1">
            <a:avLst/>
          </a:prstGeom>
          <a:noFill/>
          <a:ln cap="sq" cmpd="sng" w="12700">
            <a:solidFill>
              <a:schemeClr val="dk1"/>
            </a:solidFill>
            <a:prstDash val="solid"/>
            <a:miter lim="800000"/>
            <a:headEnd len="med" w="med" type="none"/>
            <a:tailEnd len="med" w="med" type="none"/>
          </a:ln>
        </p:spPr>
      </p:cxnSp>
      <p:cxnSp>
        <p:nvCxnSpPr>
          <p:cNvPr id="284" name="Google Shape;284;p37"/>
          <p:cNvCxnSpPr/>
          <p:nvPr/>
        </p:nvCxnSpPr>
        <p:spPr>
          <a:xfrm>
            <a:off x="7475537" y="5227637"/>
            <a:ext cx="0" cy="503237"/>
          </a:xfrm>
          <a:prstGeom prst="straightConnector1">
            <a:avLst/>
          </a:prstGeom>
          <a:noFill/>
          <a:ln cap="sq" cmpd="sng" w="12700">
            <a:solidFill>
              <a:schemeClr val="dk1"/>
            </a:solidFill>
            <a:prstDash val="solid"/>
            <a:miter lim="800000"/>
            <a:headEnd len="med" w="med" type="none"/>
            <a:tailEnd len="med" w="med" type="none"/>
          </a:ln>
        </p:spPr>
      </p:cxnSp>
      <p:sp>
        <p:nvSpPr>
          <p:cNvPr id="285" name="Google Shape;285;p37"/>
          <p:cNvSpPr txBox="1"/>
          <p:nvPr/>
        </p:nvSpPr>
        <p:spPr>
          <a:xfrm>
            <a:off x="2362200" y="5011737"/>
            <a:ext cx="4392612" cy="3587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entury Gothic"/>
              <a:buNone/>
            </a:pPr>
            <a:r>
              <a:rPr b="0" i="0" lang="en-US" sz="1600" u="none">
                <a:solidFill>
                  <a:schemeClr val="dk1"/>
                </a:solidFill>
                <a:latin typeface="Century Gothic"/>
                <a:ea typeface="Century Gothic"/>
                <a:cs typeface="Century Gothic"/>
                <a:sym typeface="Century Gothic"/>
              </a:rPr>
              <a:t>Ciclo de vida genérico de un proyecto</a:t>
            </a:r>
            <a:endParaRPr/>
          </a:p>
        </p:txBody>
      </p:sp>
      <p:cxnSp>
        <p:nvCxnSpPr>
          <p:cNvPr id="286" name="Google Shape;286;p37"/>
          <p:cNvCxnSpPr/>
          <p:nvPr/>
        </p:nvCxnSpPr>
        <p:spPr>
          <a:xfrm>
            <a:off x="2938462" y="4435475"/>
            <a:ext cx="431800" cy="0"/>
          </a:xfrm>
          <a:prstGeom prst="straightConnector1">
            <a:avLst/>
          </a:prstGeom>
          <a:noFill/>
          <a:ln cap="flat" cmpd="sng" w="28575">
            <a:solidFill>
              <a:schemeClr val="dk1"/>
            </a:solidFill>
            <a:prstDash val="solid"/>
            <a:miter lim="800000"/>
            <a:headEnd len="med" w="med" type="none"/>
            <a:tailEnd len="med" w="med" type="none"/>
          </a:ln>
        </p:spPr>
      </p:cxnSp>
      <p:cxnSp>
        <p:nvCxnSpPr>
          <p:cNvPr id="287" name="Google Shape;287;p37"/>
          <p:cNvCxnSpPr/>
          <p:nvPr/>
        </p:nvCxnSpPr>
        <p:spPr>
          <a:xfrm>
            <a:off x="5891212" y="4435475"/>
            <a:ext cx="504825" cy="0"/>
          </a:xfrm>
          <a:prstGeom prst="straightConnector1">
            <a:avLst/>
          </a:prstGeom>
          <a:noFill/>
          <a:ln cap="flat" cmpd="sng" w="28575">
            <a:solidFill>
              <a:schemeClr val="dk1"/>
            </a:solidFill>
            <a:prstDash val="solid"/>
            <a:miter lim="800000"/>
            <a:headEnd len="med" w="med" type="none"/>
            <a:tailEnd len="med" w="med" type="none"/>
          </a:ln>
        </p:spPr>
      </p:cxnSp>
      <p:sp>
        <p:nvSpPr>
          <p:cNvPr id="288" name="Google Shape;288;p37"/>
          <p:cNvSpPr/>
          <p:nvPr/>
        </p:nvSpPr>
        <p:spPr>
          <a:xfrm>
            <a:off x="4667250" y="4146550"/>
            <a:ext cx="1152525" cy="576262"/>
          </a:xfrm>
          <a:prstGeom prst="chevron">
            <a:avLst>
              <a:gd fmla="val 50000" name="adj"/>
            </a:avLst>
          </a:prstGeom>
          <a:solidFill>
            <a:srgbClr val="558ED5"/>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fase </a:t>
            </a:r>
            <a:endParaRPr/>
          </a:p>
          <a:p>
            <a:pPr indent="0" lvl="0" marL="0" marR="0" rtl="0" algn="ctr">
              <a:lnSpc>
                <a:spcPct val="100000"/>
              </a:lnSpc>
              <a:spcBef>
                <a:spcPts val="0"/>
              </a:spcBef>
              <a:spcAft>
                <a:spcPts val="0"/>
              </a:spcAft>
              <a:buClr>
                <a:schemeClr val="lt2"/>
              </a:buClr>
              <a:buSzPts val="1400"/>
              <a:buFont typeface="Tahoma"/>
              <a:buNone/>
            </a:pPr>
            <a:r>
              <a:rPr b="1" i="0" lang="en-US" sz="1400" u="none">
                <a:solidFill>
                  <a:schemeClr val="lt2"/>
                </a:solidFill>
                <a:latin typeface="Tahoma"/>
                <a:ea typeface="Tahoma"/>
                <a:cs typeface="Tahoma"/>
                <a:sym typeface="Tahoma"/>
              </a:rPr>
              <a:t>     </a:t>
            </a:r>
            <a:endParaRPr/>
          </a:p>
        </p:txBody>
      </p:sp>
      <p:cxnSp>
        <p:nvCxnSpPr>
          <p:cNvPr id="289" name="Google Shape;289;p37"/>
          <p:cNvCxnSpPr/>
          <p:nvPr/>
        </p:nvCxnSpPr>
        <p:spPr>
          <a:xfrm>
            <a:off x="4451350" y="4435475"/>
            <a:ext cx="431800" cy="0"/>
          </a:xfrm>
          <a:prstGeom prst="straightConnector1">
            <a:avLst/>
          </a:prstGeom>
          <a:noFill/>
          <a:ln cap="flat" cmpd="sng" w="28575">
            <a:solidFill>
              <a:schemeClr val="dk1"/>
            </a:solidFill>
            <a:prstDash val="solid"/>
            <a:miter lim="800000"/>
            <a:headEnd len="med" w="med" type="none"/>
            <a:tailEnd len="med" w="med" type="none"/>
          </a:ln>
        </p:spPr>
      </p:cxnSp>
      <p:cxnSp>
        <p:nvCxnSpPr>
          <p:cNvPr id="290" name="Google Shape;290;p37"/>
          <p:cNvCxnSpPr/>
          <p:nvPr/>
        </p:nvCxnSpPr>
        <p:spPr>
          <a:xfrm>
            <a:off x="3011487" y="3859212"/>
            <a:ext cx="0" cy="431800"/>
          </a:xfrm>
          <a:prstGeom prst="straightConnector1">
            <a:avLst/>
          </a:prstGeom>
          <a:noFill/>
          <a:ln cap="sq" cmpd="sng" w="12700">
            <a:solidFill>
              <a:schemeClr val="dk1"/>
            </a:solidFill>
            <a:prstDash val="solid"/>
            <a:miter lim="800000"/>
            <a:headEnd len="med" w="med" type="none"/>
            <a:tailEnd len="med" w="med" type="triangle"/>
          </a:ln>
        </p:spPr>
      </p:cxnSp>
      <p:cxnSp>
        <p:nvCxnSpPr>
          <p:cNvPr id="291" name="Google Shape;291;p37"/>
          <p:cNvCxnSpPr/>
          <p:nvPr/>
        </p:nvCxnSpPr>
        <p:spPr>
          <a:xfrm>
            <a:off x="4451350" y="3859212"/>
            <a:ext cx="0" cy="431800"/>
          </a:xfrm>
          <a:prstGeom prst="straightConnector1">
            <a:avLst/>
          </a:prstGeom>
          <a:noFill/>
          <a:ln cap="sq" cmpd="sng" w="12700">
            <a:solidFill>
              <a:schemeClr val="dk1"/>
            </a:solidFill>
            <a:prstDash val="solid"/>
            <a:miter lim="800000"/>
            <a:headEnd len="med" w="med" type="none"/>
            <a:tailEnd len="med" w="med" type="triangle"/>
          </a:ln>
        </p:spPr>
      </p:cxnSp>
      <p:cxnSp>
        <p:nvCxnSpPr>
          <p:cNvPr id="292" name="Google Shape;292;p37"/>
          <p:cNvCxnSpPr/>
          <p:nvPr/>
        </p:nvCxnSpPr>
        <p:spPr>
          <a:xfrm>
            <a:off x="5962650" y="3859212"/>
            <a:ext cx="0" cy="431800"/>
          </a:xfrm>
          <a:prstGeom prst="straightConnector1">
            <a:avLst/>
          </a:prstGeom>
          <a:noFill/>
          <a:ln cap="sq" cmpd="sng" w="12700">
            <a:solidFill>
              <a:schemeClr val="dk1"/>
            </a:solidFill>
            <a:prstDash val="solid"/>
            <a:miter lim="800000"/>
            <a:headEnd len="med" w="med" type="none"/>
            <a:tailEnd len="med" w="med" type="triangle"/>
          </a:ln>
        </p:spPr>
      </p:cxnSp>
      <p:sp>
        <p:nvSpPr>
          <p:cNvPr id="293" name="Google Shape;293;p37"/>
          <p:cNvSpPr txBox="1"/>
          <p:nvPr/>
        </p:nvSpPr>
        <p:spPr>
          <a:xfrm>
            <a:off x="2506662" y="3571875"/>
            <a:ext cx="1008062" cy="21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Entregables</a:t>
            </a:r>
            <a:endParaRPr/>
          </a:p>
        </p:txBody>
      </p:sp>
      <p:sp>
        <p:nvSpPr>
          <p:cNvPr id="294" name="Google Shape;294;p37"/>
          <p:cNvSpPr txBox="1"/>
          <p:nvPr/>
        </p:nvSpPr>
        <p:spPr>
          <a:xfrm>
            <a:off x="3946525" y="3571875"/>
            <a:ext cx="1008062" cy="21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Entregables</a:t>
            </a:r>
            <a:endParaRPr/>
          </a:p>
        </p:txBody>
      </p:sp>
      <p:sp>
        <p:nvSpPr>
          <p:cNvPr id="295" name="Google Shape;295;p37"/>
          <p:cNvSpPr txBox="1"/>
          <p:nvPr/>
        </p:nvSpPr>
        <p:spPr>
          <a:xfrm>
            <a:off x="5530850" y="3571875"/>
            <a:ext cx="1008062" cy="21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Entregables</a:t>
            </a:r>
            <a:endParaRPr/>
          </a:p>
        </p:txBody>
      </p:sp>
      <p:sp>
        <p:nvSpPr>
          <p:cNvPr id="296" name="Google Shape;296;p37"/>
          <p:cNvSpPr txBox="1"/>
          <p:nvPr/>
        </p:nvSpPr>
        <p:spPr>
          <a:xfrm>
            <a:off x="7043737" y="3571875"/>
            <a:ext cx="1223962" cy="287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Entregable final</a:t>
            </a:r>
            <a:endParaRPr/>
          </a:p>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(producto final)</a:t>
            </a:r>
            <a:endParaRPr/>
          </a:p>
        </p:txBody>
      </p:sp>
      <p:cxnSp>
        <p:nvCxnSpPr>
          <p:cNvPr id="297" name="Google Shape;297;p37"/>
          <p:cNvCxnSpPr/>
          <p:nvPr/>
        </p:nvCxnSpPr>
        <p:spPr>
          <a:xfrm>
            <a:off x="7546975" y="4003675"/>
            <a:ext cx="0" cy="358775"/>
          </a:xfrm>
          <a:prstGeom prst="straightConnector1">
            <a:avLst/>
          </a:prstGeom>
          <a:noFill/>
          <a:ln cap="sq" cmpd="sng" w="12700">
            <a:solidFill>
              <a:schemeClr val="dk1"/>
            </a:solidFill>
            <a:prstDash val="solid"/>
            <a:miter lim="800000"/>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nvSpPr>
        <p:spPr>
          <a:xfrm>
            <a:off x="873125" y="1458912"/>
            <a:ext cx="7199400" cy="4186800"/>
          </a:xfrm>
          <a:prstGeom prst="rect">
            <a:avLst/>
          </a:prstGeom>
          <a:noFill/>
          <a:ln>
            <a:noFill/>
          </a:ln>
        </p:spPr>
        <p:txBody>
          <a:bodyPr anchorCtr="0" anchor="t" bIns="45700" lIns="91425" spcFirstLastPara="1" rIns="91425" wrap="square" tIns="45700">
            <a:spAutoFit/>
          </a:bodyPr>
          <a:lstStyle/>
          <a:p>
            <a:pPr indent="-114300" lvl="0" marL="0" marR="0" rtl="0" algn="just">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a:t>
            </a:r>
            <a:r>
              <a:rPr b="0" i="0" lang="en-US" sz="1900" u="none">
                <a:solidFill>
                  <a:schemeClr val="dk1"/>
                </a:solidFill>
                <a:latin typeface="Century Gothic"/>
                <a:ea typeface="Century Gothic"/>
                <a:cs typeface="Century Gothic"/>
                <a:sym typeface="Century Gothic"/>
              </a:rPr>
              <a:t> El ciclo de vida del proyecto define en general:</a:t>
            </a:r>
            <a:endParaRPr sz="1900"/>
          </a:p>
          <a:p>
            <a:pPr indent="0" lvl="0" marL="0" marR="0" rtl="0" algn="just">
              <a:lnSpc>
                <a:spcPct val="100000"/>
              </a:lnSpc>
              <a:spcBef>
                <a:spcPts val="0"/>
              </a:spcBef>
              <a:spcAft>
                <a:spcPts val="0"/>
              </a:spcAft>
              <a:buClr>
                <a:schemeClr val="dk1"/>
              </a:buClr>
              <a:buSzPts val="1800"/>
              <a:buFont typeface="Noto Sans Symbols"/>
              <a:buNone/>
            </a:pPr>
            <a:r>
              <a:t/>
            </a:r>
            <a:endParaRPr b="0" i="0" sz="1900" u="none">
              <a:solidFill>
                <a:schemeClr val="dk1"/>
              </a:solidFill>
              <a:latin typeface="Century Gothic"/>
              <a:ea typeface="Century Gothic"/>
              <a:cs typeface="Century Gothic"/>
              <a:sym typeface="Century Gothic"/>
            </a:endParaRPr>
          </a:p>
          <a:p>
            <a:pPr indent="-120650" lvl="1" marL="457200" marR="0" rtl="0" algn="just">
              <a:lnSpc>
                <a:spcPct val="100000"/>
              </a:lnSpc>
              <a:spcBef>
                <a:spcPts val="0"/>
              </a:spcBef>
              <a:spcAft>
                <a:spcPts val="0"/>
              </a:spcAft>
              <a:buClr>
                <a:schemeClr val="dk1"/>
              </a:buClr>
              <a:buSzPts val="1900"/>
              <a:buFont typeface="Noto Sans Symbols"/>
              <a:buChar char="✔"/>
            </a:pPr>
            <a:r>
              <a:rPr b="0" i="0" lang="en-US" sz="1900" u="none" cap="none" strike="noStrike">
                <a:solidFill>
                  <a:schemeClr val="dk1"/>
                </a:solidFill>
                <a:latin typeface="Century Gothic"/>
                <a:ea typeface="Century Gothic"/>
                <a:cs typeface="Century Gothic"/>
                <a:sym typeface="Century Gothic"/>
              </a:rPr>
              <a:t>     El trabajo a realizarse en cada fase </a:t>
            </a:r>
            <a:endParaRPr sz="1900"/>
          </a:p>
          <a:p>
            <a:pPr indent="-120650" lvl="1" marL="457200" marR="0" rtl="0" algn="just">
              <a:lnSpc>
                <a:spcPct val="100000"/>
              </a:lnSpc>
              <a:spcBef>
                <a:spcPts val="0"/>
              </a:spcBef>
              <a:spcAft>
                <a:spcPts val="0"/>
              </a:spcAft>
              <a:buClr>
                <a:schemeClr val="dk1"/>
              </a:buClr>
              <a:buSzPts val="1900"/>
              <a:buFont typeface="Noto Sans Symbols"/>
              <a:buChar char="✔"/>
            </a:pPr>
            <a:r>
              <a:rPr b="0" i="0" lang="en-US" sz="1900" u="none" cap="none" strike="noStrike">
                <a:solidFill>
                  <a:schemeClr val="dk1"/>
                </a:solidFill>
                <a:latin typeface="Century Gothic"/>
                <a:ea typeface="Century Gothic"/>
                <a:cs typeface="Century Gothic"/>
                <a:sym typeface="Century Gothic"/>
              </a:rPr>
              <a:t>     Cuándo se deben generar y verificar los </a:t>
            </a:r>
            <a:endParaRPr sz="1900"/>
          </a:p>
          <a:p>
            <a:pPr indent="0" lvl="1" marL="457200" marR="0" rtl="0" algn="just">
              <a:lnSpc>
                <a:spcPct val="100000"/>
              </a:lnSpc>
              <a:spcBef>
                <a:spcPts val="0"/>
              </a:spcBef>
              <a:spcAft>
                <a:spcPts val="0"/>
              </a:spcAft>
              <a:buClr>
                <a:schemeClr val="dk1"/>
              </a:buClr>
              <a:buSzPts val="1800"/>
              <a:buFont typeface="Century Gothic"/>
              <a:buNone/>
            </a:pPr>
            <a:r>
              <a:rPr b="0" i="0" lang="en-US" sz="1900" u="none" cap="none" strike="noStrike">
                <a:solidFill>
                  <a:schemeClr val="dk1"/>
                </a:solidFill>
                <a:latin typeface="Century Gothic"/>
                <a:ea typeface="Century Gothic"/>
                <a:cs typeface="Century Gothic"/>
                <a:sym typeface="Century Gothic"/>
              </a:rPr>
              <a:t>        entregables de cada fase </a:t>
            </a:r>
            <a:endParaRPr sz="1900"/>
          </a:p>
          <a:p>
            <a:pPr indent="-120650" lvl="1" marL="457200" marR="0" rtl="0" algn="just">
              <a:lnSpc>
                <a:spcPct val="100000"/>
              </a:lnSpc>
              <a:spcBef>
                <a:spcPts val="0"/>
              </a:spcBef>
              <a:spcAft>
                <a:spcPts val="0"/>
              </a:spcAft>
              <a:buClr>
                <a:schemeClr val="dk1"/>
              </a:buClr>
              <a:buSzPts val="1900"/>
              <a:buFont typeface="Noto Sans Symbols"/>
              <a:buChar char="✔"/>
            </a:pPr>
            <a:r>
              <a:rPr b="0" i="0" lang="en-US" sz="1900" u="none" cap="none" strike="noStrike">
                <a:solidFill>
                  <a:schemeClr val="dk1"/>
                </a:solidFill>
                <a:latin typeface="Century Gothic"/>
                <a:ea typeface="Century Gothic"/>
                <a:cs typeface="Century Gothic"/>
                <a:sym typeface="Century Gothic"/>
              </a:rPr>
              <a:t>     Quién está involucrado en cada fase </a:t>
            </a:r>
            <a:endParaRPr sz="1900"/>
          </a:p>
          <a:p>
            <a:pPr indent="-120650" lvl="1" marL="457200" marR="0" rtl="0" algn="just">
              <a:lnSpc>
                <a:spcPct val="100000"/>
              </a:lnSpc>
              <a:spcBef>
                <a:spcPts val="0"/>
              </a:spcBef>
              <a:spcAft>
                <a:spcPts val="0"/>
              </a:spcAft>
              <a:buClr>
                <a:schemeClr val="dk1"/>
              </a:buClr>
              <a:buSzPts val="1900"/>
              <a:buFont typeface="Noto Sans Symbols"/>
              <a:buChar char="✔"/>
            </a:pPr>
            <a:r>
              <a:rPr b="0" i="0" lang="en-US" sz="1900" u="none" cap="none" strike="noStrike">
                <a:solidFill>
                  <a:schemeClr val="dk1"/>
                </a:solidFill>
                <a:latin typeface="Century Gothic"/>
                <a:ea typeface="Century Gothic"/>
                <a:cs typeface="Century Gothic"/>
                <a:sym typeface="Century Gothic"/>
              </a:rPr>
              <a:t>     Cómo controlar y aprobar cada fase </a:t>
            </a:r>
            <a:endParaRPr sz="1900"/>
          </a:p>
          <a:p>
            <a:pPr indent="0" lvl="1" marL="457200" marR="0" rtl="0" algn="just">
              <a:lnSpc>
                <a:spcPct val="100000"/>
              </a:lnSpc>
              <a:spcBef>
                <a:spcPts val="0"/>
              </a:spcBef>
              <a:spcAft>
                <a:spcPts val="0"/>
              </a:spcAft>
              <a:buClr>
                <a:schemeClr val="dk1"/>
              </a:buClr>
              <a:buSzPts val="1800"/>
              <a:buFont typeface="Noto Sans Symbols"/>
              <a:buNone/>
            </a:pPr>
            <a:r>
              <a:t/>
            </a:r>
            <a:endParaRPr b="0" i="0" sz="1900" u="none" cap="none" strike="noStrike">
              <a:solidFill>
                <a:schemeClr val="dk1"/>
              </a:solidFill>
              <a:latin typeface="Century Gothic"/>
              <a:ea typeface="Century Gothic"/>
              <a:cs typeface="Century Gothic"/>
              <a:sym typeface="Century Gothic"/>
            </a:endParaRPr>
          </a:p>
          <a:p>
            <a:pPr indent="-120650" lvl="0" marL="0" marR="0" rtl="0" algn="just">
              <a:lnSpc>
                <a:spcPct val="100000"/>
              </a:lnSpc>
              <a:spcBef>
                <a:spcPts val="0"/>
              </a:spcBef>
              <a:spcAft>
                <a:spcPts val="0"/>
              </a:spcAft>
              <a:buClr>
                <a:schemeClr val="dk1"/>
              </a:buClr>
              <a:buSzPts val="1900"/>
              <a:buFont typeface="Noto Sans Symbols"/>
              <a:buChar char="⮚"/>
            </a:pPr>
            <a:r>
              <a:rPr b="0" i="0" lang="en-US" sz="1900" u="none">
                <a:solidFill>
                  <a:schemeClr val="dk1"/>
                </a:solidFill>
                <a:latin typeface="Century Gothic"/>
                <a:ea typeface="Century Gothic"/>
                <a:cs typeface="Century Gothic"/>
                <a:sym typeface="Century Gothic"/>
              </a:rPr>
              <a:t>  Las fases se ejecutan generalmente en forma secuencial, </a:t>
            </a:r>
            <a:endParaRPr sz="1900"/>
          </a:p>
          <a:p>
            <a:pPr indent="0" lvl="0" marL="0" marR="0" rtl="0" algn="just">
              <a:lnSpc>
                <a:spcPct val="100000"/>
              </a:lnSpc>
              <a:spcBef>
                <a:spcPts val="0"/>
              </a:spcBef>
              <a:spcAft>
                <a:spcPts val="0"/>
              </a:spcAft>
              <a:buClr>
                <a:schemeClr val="dk1"/>
              </a:buClr>
              <a:buSzPts val="1800"/>
              <a:buFont typeface="Century Gothic"/>
              <a:buNone/>
            </a:pPr>
            <a:r>
              <a:rPr b="0" i="0" lang="en-US" sz="1900" u="none">
                <a:solidFill>
                  <a:schemeClr val="dk1"/>
                </a:solidFill>
                <a:latin typeface="Century Gothic"/>
                <a:ea typeface="Century Gothic"/>
                <a:cs typeface="Century Gothic"/>
                <a:sym typeface="Century Gothic"/>
              </a:rPr>
              <a:t>     pero pueden llegar a solaparse.</a:t>
            </a:r>
            <a:endParaRPr sz="1900"/>
          </a:p>
          <a:p>
            <a:pPr indent="0" lvl="0" marL="0" marR="0" rtl="0" algn="just">
              <a:lnSpc>
                <a:spcPct val="100000"/>
              </a:lnSpc>
              <a:spcBef>
                <a:spcPts val="0"/>
              </a:spcBef>
              <a:spcAft>
                <a:spcPts val="0"/>
              </a:spcAft>
              <a:buClr>
                <a:schemeClr val="dk1"/>
              </a:buClr>
              <a:buSzPts val="1800"/>
              <a:buFont typeface="Arial"/>
              <a:buNone/>
            </a:pPr>
            <a:r>
              <a:t/>
            </a:r>
            <a:endParaRPr b="0" i="0" sz="1900" u="none">
              <a:solidFill>
                <a:schemeClr val="dk1"/>
              </a:solidFill>
              <a:latin typeface="Century Gothic"/>
              <a:ea typeface="Century Gothic"/>
              <a:cs typeface="Century Gothic"/>
              <a:sym typeface="Century Gothic"/>
            </a:endParaRPr>
          </a:p>
          <a:p>
            <a:pPr indent="-120650" lvl="0" marL="0" marR="0" rtl="0" algn="just">
              <a:lnSpc>
                <a:spcPct val="100000"/>
              </a:lnSpc>
              <a:spcBef>
                <a:spcPts val="0"/>
              </a:spcBef>
              <a:spcAft>
                <a:spcPts val="0"/>
              </a:spcAft>
              <a:buClr>
                <a:schemeClr val="dk1"/>
              </a:buClr>
              <a:buSzPts val="1900"/>
              <a:buFont typeface="Noto Sans Symbols"/>
              <a:buChar char="⮚"/>
            </a:pPr>
            <a:r>
              <a:rPr b="0" i="0" lang="en-US" sz="1900" u="none">
                <a:solidFill>
                  <a:schemeClr val="dk1"/>
                </a:solidFill>
                <a:latin typeface="Century Gothic"/>
                <a:ea typeface="Century Gothic"/>
                <a:cs typeface="Century Gothic"/>
                <a:sym typeface="Century Gothic"/>
              </a:rPr>
              <a:t>  No existe una única manera de describir el ciclo de vida  </a:t>
            </a:r>
            <a:endParaRPr sz="1900"/>
          </a:p>
          <a:p>
            <a:pPr indent="0" lvl="0" marL="0" marR="0" rtl="0" algn="just">
              <a:lnSpc>
                <a:spcPct val="100000"/>
              </a:lnSpc>
              <a:spcBef>
                <a:spcPts val="0"/>
              </a:spcBef>
              <a:spcAft>
                <a:spcPts val="0"/>
              </a:spcAft>
              <a:buClr>
                <a:schemeClr val="dk1"/>
              </a:buClr>
              <a:buSzPts val="1800"/>
              <a:buFont typeface="Century Gothic"/>
              <a:buNone/>
            </a:pPr>
            <a:r>
              <a:rPr b="0" i="0" lang="en-US" sz="1900" u="none">
                <a:solidFill>
                  <a:schemeClr val="dk1"/>
                </a:solidFill>
                <a:latin typeface="Century Gothic"/>
                <a:ea typeface="Century Gothic"/>
                <a:cs typeface="Century Gothic"/>
                <a:sym typeface="Century Gothic"/>
              </a:rPr>
              <a:t>    ”ideal” de un proyecto. </a:t>
            </a:r>
            <a:r>
              <a:rPr b="0" i="0" lang="en-US" sz="1900" u="sng">
                <a:solidFill>
                  <a:schemeClr val="dk1"/>
                </a:solidFill>
                <a:latin typeface="Century Gothic"/>
                <a:ea typeface="Century Gothic"/>
                <a:cs typeface="Century Gothic"/>
                <a:sym typeface="Century Gothic"/>
              </a:rPr>
              <a:t>Cada tipo de industria tiene su   </a:t>
            </a:r>
            <a:endParaRPr sz="1900"/>
          </a:p>
          <a:p>
            <a:pPr indent="0" lvl="0" marL="0" marR="0" rtl="0" algn="just">
              <a:lnSpc>
                <a:spcPct val="100000"/>
              </a:lnSpc>
              <a:spcBef>
                <a:spcPts val="0"/>
              </a:spcBef>
              <a:spcAft>
                <a:spcPts val="0"/>
              </a:spcAft>
              <a:buClr>
                <a:schemeClr val="dk1"/>
              </a:buClr>
              <a:buSzPts val="1800"/>
              <a:buFont typeface="Century Gothic"/>
              <a:buNone/>
            </a:pPr>
            <a:r>
              <a:rPr b="0" i="0" lang="en-US" sz="1900" u="none">
                <a:solidFill>
                  <a:schemeClr val="dk1"/>
                </a:solidFill>
                <a:latin typeface="Century Gothic"/>
                <a:ea typeface="Century Gothic"/>
                <a:cs typeface="Century Gothic"/>
                <a:sym typeface="Century Gothic"/>
              </a:rPr>
              <a:t>     </a:t>
            </a:r>
            <a:r>
              <a:rPr b="0" i="0" lang="en-US" sz="1900" u="sng">
                <a:solidFill>
                  <a:schemeClr val="dk1"/>
                </a:solidFill>
                <a:latin typeface="Century Gothic"/>
                <a:ea typeface="Century Gothic"/>
                <a:cs typeface="Century Gothic"/>
                <a:sym typeface="Century Gothic"/>
              </a:rPr>
              <a:t>propio y característico ciclo de vida de proyecto</a:t>
            </a:r>
            <a:r>
              <a:rPr b="0" i="0" lang="en-US" sz="1900" u="none">
                <a:solidFill>
                  <a:schemeClr val="dk1"/>
                </a:solidFill>
                <a:latin typeface="Century Gothic"/>
                <a:ea typeface="Century Gothic"/>
                <a:cs typeface="Century Gothic"/>
                <a:sym typeface="Century Gothic"/>
              </a:rPr>
              <a:t>.</a:t>
            </a:r>
            <a:endParaRPr sz="1900"/>
          </a:p>
        </p:txBody>
      </p:sp>
      <p:sp>
        <p:nvSpPr>
          <p:cNvPr id="303" name="Google Shape;303;p38"/>
          <p:cNvSpPr txBox="1"/>
          <p:nvPr/>
        </p:nvSpPr>
        <p:spPr>
          <a:xfrm>
            <a:off x="2447925" y="247650"/>
            <a:ext cx="6624637"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Ciclo de vida del proyecto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txBox="1"/>
          <p:nvPr/>
        </p:nvSpPr>
        <p:spPr>
          <a:xfrm>
            <a:off x="2733300" y="1132675"/>
            <a:ext cx="3677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t>Actividad Rompehielo</a:t>
            </a:r>
            <a:endParaRPr b="1" sz="2300"/>
          </a:p>
        </p:txBody>
      </p:sp>
      <p:sp>
        <p:nvSpPr>
          <p:cNvPr id="75" name="Google Shape;75;p12"/>
          <p:cNvSpPr txBox="1"/>
          <p:nvPr/>
        </p:nvSpPr>
        <p:spPr>
          <a:xfrm>
            <a:off x="754275" y="1952438"/>
            <a:ext cx="8173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En la página web de Mentimeter armar una nube de palabras colaborativa pensando cómo definirían: ¿Qué es la gestión de proyectos?</a:t>
            </a:r>
            <a:endParaRPr sz="1900"/>
          </a:p>
        </p:txBody>
      </p:sp>
      <p:pic>
        <p:nvPicPr>
          <p:cNvPr id="76" name="Google Shape;76;p12"/>
          <p:cNvPicPr preferRelativeResize="0"/>
          <p:nvPr/>
        </p:nvPicPr>
        <p:blipFill>
          <a:blip r:embed="rId3">
            <a:alphaModFix/>
          </a:blip>
          <a:stretch>
            <a:fillRect/>
          </a:stretch>
        </p:blipFill>
        <p:spPr>
          <a:xfrm>
            <a:off x="1130051" y="3062174"/>
            <a:ext cx="6479227" cy="2493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nvSpPr>
        <p:spPr>
          <a:xfrm>
            <a:off x="4429125" y="279400"/>
            <a:ext cx="4695825" cy="720725"/>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La influencia de los interesados (stakeholders) en el proyecto</a:t>
            </a:r>
            <a:endParaRPr/>
          </a:p>
        </p:txBody>
      </p:sp>
      <p:sp>
        <p:nvSpPr>
          <p:cNvPr id="309" name="Google Shape;309;p39"/>
          <p:cNvSpPr txBox="1"/>
          <p:nvPr/>
        </p:nvSpPr>
        <p:spPr>
          <a:xfrm>
            <a:off x="357187" y="5178425"/>
            <a:ext cx="8496300" cy="83661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Century Gothic"/>
              <a:buNone/>
            </a:pPr>
            <a:r>
              <a:rPr b="0" i="0" lang="en-US" sz="1600" u="none">
                <a:solidFill>
                  <a:schemeClr val="dk1"/>
                </a:solidFill>
                <a:latin typeface="Century Gothic"/>
                <a:ea typeface="Century Gothic"/>
                <a:cs typeface="Century Gothic"/>
                <a:sym typeface="Century Gothic"/>
              </a:rPr>
              <a:t>Los interesados en el proyecto son todas las personas y organizaciones que           </a:t>
            </a:r>
            <a:endParaRPr/>
          </a:p>
          <a:p>
            <a:pPr indent="0" lvl="0" marL="0" marR="0" rtl="0" algn="l">
              <a:lnSpc>
                <a:spcPct val="90000"/>
              </a:lnSpc>
              <a:spcBef>
                <a:spcPts val="0"/>
              </a:spcBef>
              <a:spcAft>
                <a:spcPts val="0"/>
              </a:spcAft>
              <a:buClr>
                <a:schemeClr val="dk1"/>
              </a:buClr>
              <a:buSzPts val="1600"/>
              <a:buFont typeface="Century Gothic"/>
              <a:buNone/>
            </a:pPr>
            <a:r>
              <a:rPr b="0" i="0" lang="en-US" sz="1600" u="none">
                <a:solidFill>
                  <a:schemeClr val="dk1"/>
                </a:solidFill>
                <a:latin typeface="Century Gothic"/>
                <a:ea typeface="Century Gothic"/>
                <a:cs typeface="Century Gothic"/>
                <a:sym typeface="Century Gothic"/>
              </a:rPr>
              <a:t>participan de forma activa en el proyecto o cuyos intereses pueden verse  </a:t>
            </a:r>
            <a:endParaRPr/>
          </a:p>
          <a:p>
            <a:pPr indent="0" lvl="0" marL="0" marR="0" rtl="0" algn="l">
              <a:lnSpc>
                <a:spcPct val="90000"/>
              </a:lnSpc>
              <a:spcBef>
                <a:spcPts val="0"/>
              </a:spcBef>
              <a:spcAft>
                <a:spcPts val="0"/>
              </a:spcAft>
              <a:buClr>
                <a:schemeClr val="dk1"/>
              </a:buClr>
              <a:buSzPts val="1600"/>
              <a:buFont typeface="Century Gothic"/>
              <a:buNone/>
            </a:pPr>
            <a:r>
              <a:rPr b="0" i="0" lang="en-US" sz="1600" u="none">
                <a:solidFill>
                  <a:schemeClr val="dk1"/>
                </a:solidFill>
                <a:latin typeface="Century Gothic"/>
                <a:ea typeface="Century Gothic"/>
                <a:cs typeface="Century Gothic"/>
                <a:sym typeface="Century Gothic"/>
              </a:rPr>
              <a:t>afectados positiva o negativamente por el proyecto. </a:t>
            </a:r>
            <a:endParaRPr/>
          </a:p>
        </p:txBody>
      </p:sp>
      <p:pic>
        <p:nvPicPr>
          <p:cNvPr id="310" name="Google Shape;310;p39"/>
          <p:cNvPicPr preferRelativeResize="0"/>
          <p:nvPr/>
        </p:nvPicPr>
        <p:blipFill rotWithShape="1">
          <a:blip r:embed="rId3">
            <a:alphaModFix/>
          </a:blip>
          <a:srcRect b="0" l="0" r="0" t="0"/>
          <a:stretch/>
        </p:blipFill>
        <p:spPr>
          <a:xfrm>
            <a:off x="1690687" y="1285875"/>
            <a:ext cx="6711950" cy="1747837"/>
          </a:xfrm>
          <a:prstGeom prst="rect">
            <a:avLst/>
          </a:prstGeom>
          <a:noFill/>
          <a:ln>
            <a:noFill/>
          </a:ln>
        </p:spPr>
      </p:pic>
      <p:pic>
        <p:nvPicPr>
          <p:cNvPr id="311" name="Google Shape;311;p39"/>
          <p:cNvPicPr preferRelativeResize="0"/>
          <p:nvPr/>
        </p:nvPicPr>
        <p:blipFill rotWithShape="1">
          <a:blip r:embed="rId4">
            <a:alphaModFix/>
          </a:blip>
          <a:srcRect b="0" l="0" r="0" t="0"/>
          <a:stretch/>
        </p:blipFill>
        <p:spPr>
          <a:xfrm>
            <a:off x="1690687" y="3036887"/>
            <a:ext cx="6711950" cy="1747837"/>
          </a:xfrm>
          <a:prstGeom prst="rect">
            <a:avLst/>
          </a:prstGeom>
          <a:noFill/>
          <a:ln>
            <a:noFill/>
          </a:ln>
        </p:spPr>
      </p:pic>
      <p:sp>
        <p:nvSpPr>
          <p:cNvPr id="312" name="Google Shape;312;p39"/>
          <p:cNvSpPr txBox="1"/>
          <p:nvPr/>
        </p:nvSpPr>
        <p:spPr>
          <a:xfrm>
            <a:off x="1690687" y="1292225"/>
            <a:ext cx="6705600" cy="3505200"/>
          </a:xfrm>
          <a:prstGeom prst="rect">
            <a:avLst/>
          </a:prstGeom>
          <a:noFill/>
          <a:ln cap="sq"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39"/>
          <p:cNvSpPr txBox="1"/>
          <p:nvPr/>
        </p:nvSpPr>
        <p:spPr>
          <a:xfrm>
            <a:off x="6415087" y="4797425"/>
            <a:ext cx="2016125" cy="21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entury Gothic"/>
              <a:buNone/>
            </a:pPr>
            <a:r>
              <a:rPr b="0" i="0" lang="en-US" sz="1000" u="none">
                <a:solidFill>
                  <a:schemeClr val="dk1"/>
                </a:solidFill>
                <a:latin typeface="Century Gothic"/>
                <a:ea typeface="Century Gothic"/>
                <a:cs typeface="Century Gothic"/>
                <a:sym typeface="Century Gothic"/>
              </a:rPr>
              <a:t>    Fuente: PMBOK®, 3ra. edición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nvSpPr>
        <p:spPr>
          <a:xfrm>
            <a:off x="4484400" y="67100"/>
            <a:ext cx="4659600" cy="7389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La influencia de los interesados (stakeholders) en el proyecto</a:t>
            </a:r>
            <a:endParaRPr/>
          </a:p>
        </p:txBody>
      </p:sp>
      <p:sp>
        <p:nvSpPr>
          <p:cNvPr id="320" name="Google Shape;320;p40"/>
          <p:cNvSpPr txBox="1"/>
          <p:nvPr/>
        </p:nvSpPr>
        <p:spPr>
          <a:xfrm>
            <a:off x="1626575" y="1414550"/>
            <a:ext cx="606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¿Quiénes son los interesados (stakeholders) en el proyecto?</a:t>
            </a:r>
            <a:endParaRPr b="1" sz="2000">
              <a:latin typeface="Century Gothic"/>
              <a:ea typeface="Century Gothic"/>
              <a:cs typeface="Century Gothic"/>
              <a:sym typeface="Century Gothic"/>
            </a:endParaRPr>
          </a:p>
        </p:txBody>
      </p:sp>
      <p:sp>
        <p:nvSpPr>
          <p:cNvPr id="321" name="Google Shape;321;p40"/>
          <p:cNvSpPr txBox="1"/>
          <p:nvPr/>
        </p:nvSpPr>
        <p:spPr>
          <a:xfrm>
            <a:off x="115925" y="2349150"/>
            <a:ext cx="9087600" cy="413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n-US" sz="1800">
                <a:solidFill>
                  <a:schemeClr val="dk1"/>
                </a:solidFill>
                <a:latin typeface="Roboto"/>
                <a:ea typeface="Roboto"/>
                <a:cs typeface="Roboto"/>
                <a:sym typeface="Roboto"/>
              </a:rPr>
              <a:t>    </a:t>
            </a:r>
            <a:r>
              <a:rPr lang="en-US" sz="1800">
                <a:solidFill>
                  <a:schemeClr val="dk1"/>
                </a:solidFill>
                <a:latin typeface="Century Gothic"/>
                <a:ea typeface="Century Gothic"/>
                <a:cs typeface="Century Gothic"/>
                <a:sym typeface="Century Gothic"/>
              </a:rPr>
              <a:t> 1 )</a:t>
            </a:r>
            <a:r>
              <a:rPr b="1" lang="en-US" sz="1800">
                <a:solidFill>
                  <a:schemeClr val="dk1"/>
                </a:solidFill>
                <a:latin typeface="Century Gothic"/>
                <a:ea typeface="Century Gothic"/>
                <a:cs typeface="Century Gothic"/>
                <a:sym typeface="Century Gothic"/>
              </a:rPr>
              <a:t> Cliente</a:t>
            </a:r>
            <a:r>
              <a:rPr lang="en-US" sz="1800">
                <a:solidFill>
                  <a:schemeClr val="dk1"/>
                </a:solidFill>
                <a:latin typeface="Century Gothic"/>
                <a:ea typeface="Century Gothic"/>
                <a:cs typeface="Century Gothic"/>
                <a:sym typeface="Century Gothic"/>
              </a:rPr>
              <a:t>: El cliente es la entidad o individuo que solicita o financia el proyecto y tiene un interés directo en los resultados. El cliente puede ser interno (dentro de la organización ejecutora) o externo.</a:t>
            </a:r>
            <a:endParaRPr sz="1800">
              <a:solidFill>
                <a:schemeClr val="dk1"/>
              </a:solidFill>
              <a:latin typeface="Century Gothic"/>
              <a:ea typeface="Century Gothic"/>
              <a:cs typeface="Century Gothic"/>
              <a:sym typeface="Century Gothic"/>
            </a:endParaRPr>
          </a:p>
          <a:p>
            <a:pPr indent="457200" lvl="0" marL="0" rtl="0" algn="just">
              <a:spcBef>
                <a:spcPts val="1500"/>
              </a:spcBef>
              <a:spcAft>
                <a:spcPts val="0"/>
              </a:spcAft>
              <a:buNone/>
            </a:pPr>
            <a:r>
              <a:rPr lang="en-US" sz="1800">
                <a:solidFill>
                  <a:schemeClr val="dk1"/>
                </a:solidFill>
                <a:latin typeface="Century Gothic"/>
                <a:ea typeface="Century Gothic"/>
                <a:cs typeface="Century Gothic"/>
                <a:sym typeface="Century Gothic"/>
              </a:rPr>
              <a:t>2) </a:t>
            </a:r>
            <a:r>
              <a:rPr b="1" lang="en-US" sz="1800">
                <a:solidFill>
                  <a:schemeClr val="dk1"/>
                </a:solidFill>
                <a:latin typeface="Century Gothic"/>
                <a:ea typeface="Century Gothic"/>
                <a:cs typeface="Century Gothic"/>
                <a:sym typeface="Century Gothic"/>
              </a:rPr>
              <a:t>Patrocinador:</a:t>
            </a:r>
            <a:r>
              <a:rPr lang="en-US" sz="1800">
                <a:solidFill>
                  <a:schemeClr val="dk1"/>
                </a:solidFill>
                <a:latin typeface="Century Gothic"/>
                <a:ea typeface="Century Gothic"/>
                <a:cs typeface="Century Gothic"/>
                <a:sym typeface="Century Gothic"/>
              </a:rPr>
              <a:t> El patrocinador es una parte interesada que proporciona      recursos financieros y apoyo al proyecto. Puede ser un líder dentro de la organización ejecutora o una entidad externa.</a:t>
            </a:r>
            <a:endParaRPr sz="1800">
              <a:solidFill>
                <a:schemeClr val="dk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457200" lvl="0" marL="0" rtl="0" algn="just">
              <a:spcBef>
                <a:spcPts val="0"/>
              </a:spcBef>
              <a:spcAft>
                <a:spcPts val="0"/>
              </a:spcAft>
              <a:buNone/>
            </a:pPr>
            <a:r>
              <a:rPr lang="en-US" sz="1800">
                <a:solidFill>
                  <a:schemeClr val="dk1"/>
                </a:solidFill>
                <a:latin typeface="Century Gothic"/>
                <a:ea typeface="Century Gothic"/>
                <a:cs typeface="Century Gothic"/>
                <a:sym typeface="Century Gothic"/>
              </a:rPr>
              <a:t>3) </a:t>
            </a:r>
            <a:r>
              <a:rPr b="1" lang="en-US" sz="1800">
                <a:solidFill>
                  <a:schemeClr val="dk1"/>
                </a:solidFill>
                <a:latin typeface="Century Gothic"/>
                <a:ea typeface="Century Gothic"/>
                <a:cs typeface="Century Gothic"/>
                <a:sym typeface="Century Gothic"/>
              </a:rPr>
              <a:t>Equipo del proyecto:</a:t>
            </a:r>
            <a:r>
              <a:rPr lang="en-US" sz="1800">
                <a:solidFill>
                  <a:schemeClr val="dk1"/>
                </a:solidFill>
                <a:latin typeface="Century Gothic"/>
                <a:ea typeface="Century Gothic"/>
                <a:cs typeface="Century Gothic"/>
                <a:sym typeface="Century Gothic"/>
              </a:rPr>
              <a:t> El equipo del proyecto está compuesto por las personas que trabajan directamente en la ejecución del proyecto. Esto puede incluir gerentes, líderes de equipo, especialistas y otros miembros del personal.</a:t>
            </a:r>
            <a:endParaRPr sz="1800">
              <a:solidFill>
                <a:schemeClr val="dk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rgbClr val="374151"/>
              </a:solidFill>
              <a:highlight>
                <a:srgbClr val="F7F7F8"/>
              </a:highlight>
              <a:latin typeface="Roboto"/>
              <a:ea typeface="Roboto"/>
              <a:cs typeface="Roboto"/>
              <a:sym typeface="Roboto"/>
            </a:endParaRPr>
          </a:p>
          <a:p>
            <a:pPr indent="457200" lvl="0" marL="0" rtl="0" algn="just">
              <a:spcBef>
                <a:spcPts val="0"/>
              </a:spcBef>
              <a:spcAft>
                <a:spcPts val="0"/>
              </a:spcAft>
              <a:buNone/>
            </a:pPr>
            <a:r>
              <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nvSpPr>
        <p:spPr>
          <a:xfrm>
            <a:off x="4484400" y="67100"/>
            <a:ext cx="4659600" cy="7389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La influencia de los interesados (stakeholders) en el proyecto</a:t>
            </a:r>
            <a:endParaRPr/>
          </a:p>
        </p:txBody>
      </p:sp>
      <p:sp>
        <p:nvSpPr>
          <p:cNvPr id="328" name="Google Shape;328;p41"/>
          <p:cNvSpPr txBox="1"/>
          <p:nvPr/>
        </p:nvSpPr>
        <p:spPr>
          <a:xfrm>
            <a:off x="1626575" y="1280350"/>
            <a:ext cx="606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¿Quiénes son los interesados (stakeholders) en el proyecto?</a:t>
            </a:r>
            <a:endParaRPr b="1" sz="2000">
              <a:latin typeface="Century Gothic"/>
              <a:ea typeface="Century Gothic"/>
              <a:cs typeface="Century Gothic"/>
              <a:sym typeface="Century Gothic"/>
            </a:endParaRPr>
          </a:p>
        </p:txBody>
      </p:sp>
      <p:sp>
        <p:nvSpPr>
          <p:cNvPr id="329" name="Google Shape;329;p41"/>
          <p:cNvSpPr txBox="1"/>
          <p:nvPr/>
        </p:nvSpPr>
        <p:spPr>
          <a:xfrm>
            <a:off x="357900" y="2080750"/>
            <a:ext cx="8428200" cy="46176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US" sz="1800">
                <a:solidFill>
                  <a:srgbClr val="374151"/>
                </a:solidFill>
                <a:latin typeface="Century Gothic"/>
                <a:ea typeface="Century Gothic"/>
                <a:cs typeface="Century Gothic"/>
                <a:sym typeface="Century Gothic"/>
              </a:rPr>
              <a:t>4) </a:t>
            </a:r>
            <a:r>
              <a:rPr b="1" lang="en-US" sz="1800">
                <a:solidFill>
                  <a:srgbClr val="374151"/>
                </a:solidFill>
                <a:latin typeface="Century Gothic"/>
                <a:ea typeface="Century Gothic"/>
                <a:cs typeface="Century Gothic"/>
                <a:sym typeface="Century Gothic"/>
              </a:rPr>
              <a:t>Gerentes y líderes de la organización:</a:t>
            </a:r>
            <a:r>
              <a:rPr lang="en-US" sz="1800">
                <a:solidFill>
                  <a:srgbClr val="374151"/>
                </a:solidFill>
                <a:latin typeface="Century Gothic"/>
                <a:ea typeface="Century Gothic"/>
                <a:cs typeface="Century Gothic"/>
                <a:sym typeface="Century Gothic"/>
              </a:rPr>
              <a:t> Los gerentes y líderes de la organización que ejecuta el proyecto también son stakeholders. Tienen interés en el éxito del proyecto y pueden proporcionar recursos, orientación y apoyo.</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rPr lang="en-US" sz="1800">
                <a:solidFill>
                  <a:srgbClr val="374151"/>
                </a:solidFill>
                <a:latin typeface="Century Gothic"/>
                <a:ea typeface="Century Gothic"/>
                <a:cs typeface="Century Gothic"/>
                <a:sym typeface="Century Gothic"/>
              </a:rPr>
              <a:t>5) </a:t>
            </a:r>
            <a:r>
              <a:rPr b="1" lang="en-US" sz="1800">
                <a:solidFill>
                  <a:srgbClr val="374151"/>
                </a:solidFill>
                <a:latin typeface="Century Gothic"/>
                <a:ea typeface="Century Gothic"/>
                <a:cs typeface="Century Gothic"/>
                <a:sym typeface="Century Gothic"/>
              </a:rPr>
              <a:t>Proveedores y contratistas:</a:t>
            </a:r>
            <a:r>
              <a:rPr lang="en-US" sz="1800">
                <a:solidFill>
                  <a:srgbClr val="374151"/>
                </a:solidFill>
                <a:latin typeface="Century Gothic"/>
                <a:ea typeface="Century Gothic"/>
                <a:cs typeface="Century Gothic"/>
                <a:sym typeface="Century Gothic"/>
              </a:rPr>
              <a:t> Los proveedores y contratistas que suministran bienes o servicios al proyecto son partes interesadas importantes. Su rendimiento y entrega de acuerdo con los requisitos del proyecto pueden tener un impacto directo en los resultados.</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rPr lang="en-US" sz="1800">
                <a:solidFill>
                  <a:srgbClr val="374151"/>
                </a:solidFill>
                <a:latin typeface="Century Gothic"/>
                <a:ea typeface="Century Gothic"/>
                <a:cs typeface="Century Gothic"/>
                <a:sym typeface="Century Gothic"/>
              </a:rPr>
              <a:t>6) </a:t>
            </a:r>
            <a:r>
              <a:rPr b="1" lang="en-US" sz="1800">
                <a:solidFill>
                  <a:srgbClr val="374151"/>
                </a:solidFill>
                <a:latin typeface="Century Gothic"/>
                <a:ea typeface="Century Gothic"/>
                <a:cs typeface="Century Gothic"/>
                <a:sym typeface="Century Gothic"/>
              </a:rPr>
              <a:t>Usuarios o beneficiarios:</a:t>
            </a:r>
            <a:r>
              <a:rPr lang="en-US" sz="1800">
                <a:solidFill>
                  <a:srgbClr val="374151"/>
                </a:solidFill>
                <a:latin typeface="Century Gothic"/>
                <a:ea typeface="Century Gothic"/>
                <a:cs typeface="Century Gothic"/>
                <a:sym typeface="Century Gothic"/>
              </a:rPr>
              <a:t> Los usuarios o beneficiarios del proyecto son aquellos que se beneficiarán directamente de los resultados. Pueden ser empleados, clientes, ciudadanos u otras partes interesadas que utilizarán o se beneficiarán del producto o servicio final del proyecto.</a:t>
            </a:r>
            <a:endParaRPr sz="1800">
              <a:solidFill>
                <a:srgbClr val="374151"/>
              </a:solidFill>
              <a:latin typeface="Century Gothic"/>
              <a:ea typeface="Century Gothic"/>
              <a:cs typeface="Century Gothic"/>
              <a:sym typeface="Century Gothic"/>
            </a:endParaRPr>
          </a:p>
          <a:p>
            <a:pPr indent="457200" lvl="0" marL="0" rtl="0" algn="just">
              <a:spcBef>
                <a:spcPts val="0"/>
              </a:spcBef>
              <a:spcAft>
                <a:spcPts val="0"/>
              </a:spcAft>
              <a:buNone/>
            </a:pPr>
            <a:r>
              <a:t/>
            </a:r>
            <a:endParaRPr sz="1800">
              <a:solidFill>
                <a:srgbClr val="374151"/>
              </a:solidFill>
              <a:highlight>
                <a:srgbClr val="F7F7F8"/>
              </a:highlight>
              <a:latin typeface="Roboto"/>
              <a:ea typeface="Roboto"/>
              <a:cs typeface="Roboto"/>
              <a:sym typeface="Roboto"/>
            </a:endParaRPr>
          </a:p>
          <a:p>
            <a:pPr indent="457200" lvl="0" marL="0" rtl="0" algn="just">
              <a:spcBef>
                <a:spcPts val="0"/>
              </a:spcBef>
              <a:spcAft>
                <a:spcPts val="0"/>
              </a:spcAft>
              <a:buClr>
                <a:schemeClr val="dk1"/>
              </a:buClr>
              <a:buSzPts val="1100"/>
              <a:buFont typeface="Arial"/>
              <a:buNone/>
            </a:pPr>
            <a:r>
              <a:t/>
            </a:r>
            <a:endParaRPr sz="1800">
              <a:solidFill>
                <a:srgbClr val="374151"/>
              </a:solidFill>
              <a:highlight>
                <a:srgbClr val="F7F7F8"/>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nvSpPr>
        <p:spPr>
          <a:xfrm>
            <a:off x="4484400" y="67100"/>
            <a:ext cx="4659600" cy="7389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La influencia de los interesados (stakeholders) en el proyecto</a:t>
            </a:r>
            <a:endParaRPr/>
          </a:p>
        </p:txBody>
      </p:sp>
      <p:sp>
        <p:nvSpPr>
          <p:cNvPr id="336" name="Google Shape;336;p42"/>
          <p:cNvSpPr txBox="1"/>
          <p:nvPr/>
        </p:nvSpPr>
        <p:spPr>
          <a:xfrm>
            <a:off x="1626575" y="1414550"/>
            <a:ext cx="606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¿Quiénes son los interesados (stakeholders) en el proyecto?</a:t>
            </a:r>
            <a:endParaRPr b="1" sz="2000">
              <a:latin typeface="Century Gothic"/>
              <a:ea typeface="Century Gothic"/>
              <a:cs typeface="Century Gothic"/>
              <a:sym typeface="Century Gothic"/>
            </a:endParaRPr>
          </a:p>
        </p:txBody>
      </p:sp>
      <p:sp>
        <p:nvSpPr>
          <p:cNvPr id="337" name="Google Shape;337;p42"/>
          <p:cNvSpPr txBox="1"/>
          <p:nvPr/>
        </p:nvSpPr>
        <p:spPr>
          <a:xfrm>
            <a:off x="357900" y="2214950"/>
            <a:ext cx="8428200" cy="2565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lang="en-US" sz="1800">
                <a:solidFill>
                  <a:srgbClr val="374151"/>
                </a:solidFill>
                <a:latin typeface="Century Gothic"/>
                <a:ea typeface="Century Gothic"/>
                <a:cs typeface="Century Gothic"/>
                <a:sym typeface="Century Gothic"/>
              </a:rPr>
              <a:t>7) </a:t>
            </a:r>
            <a:r>
              <a:rPr b="1" lang="en-US" sz="1800">
                <a:solidFill>
                  <a:srgbClr val="374151"/>
                </a:solidFill>
                <a:latin typeface="Century Gothic"/>
                <a:ea typeface="Century Gothic"/>
                <a:cs typeface="Century Gothic"/>
                <a:sym typeface="Century Gothic"/>
              </a:rPr>
              <a:t>Grupos de interés externos: </a:t>
            </a:r>
            <a:r>
              <a:rPr lang="en-US" sz="1800">
                <a:solidFill>
                  <a:srgbClr val="374151"/>
                </a:solidFill>
                <a:latin typeface="Century Gothic"/>
                <a:ea typeface="Century Gothic"/>
                <a:cs typeface="Century Gothic"/>
                <a:sym typeface="Century Gothic"/>
              </a:rPr>
              <a:t>Además de las partes interesadas internas, también pueden existir grupos de interés externos que pueden verse afectados o tener un interés en el proyecto. Estos pueden incluir comunidades locales, organizaciones no gubernamentales, autoridades reguladoras, competidores u otros actores externos relevantes.</a:t>
            </a:r>
            <a:endParaRPr sz="1800">
              <a:solidFill>
                <a:srgbClr val="374151"/>
              </a:solidFill>
              <a:latin typeface="Century Gothic"/>
              <a:ea typeface="Century Gothic"/>
              <a:cs typeface="Century Gothic"/>
              <a:sym typeface="Century Gothic"/>
            </a:endParaRPr>
          </a:p>
          <a:p>
            <a:pPr indent="457200" lvl="0" marL="0" rtl="0" algn="just">
              <a:spcBef>
                <a:spcPts val="1500"/>
              </a:spcBef>
              <a:spcAft>
                <a:spcPts val="0"/>
              </a:spcAft>
              <a:buNone/>
            </a:pPr>
            <a:r>
              <a:t/>
            </a:r>
            <a:endParaRPr sz="1800">
              <a:solidFill>
                <a:srgbClr val="37415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nvSpPr>
        <p:spPr>
          <a:xfrm>
            <a:off x="4484400" y="67100"/>
            <a:ext cx="4659600" cy="7389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La influencia de los interesados (stakeholders) en el proyecto</a:t>
            </a:r>
            <a:endParaRPr/>
          </a:p>
        </p:txBody>
      </p:sp>
      <p:sp>
        <p:nvSpPr>
          <p:cNvPr id="344" name="Google Shape;344;p43"/>
          <p:cNvSpPr txBox="1"/>
          <p:nvPr/>
        </p:nvSpPr>
        <p:spPr>
          <a:xfrm>
            <a:off x="1626575" y="1110275"/>
            <a:ext cx="606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¿Quiénes son los interesados (stakeholders) en el proyecto?</a:t>
            </a:r>
            <a:endParaRPr b="1" sz="2000">
              <a:latin typeface="Century Gothic"/>
              <a:ea typeface="Century Gothic"/>
              <a:cs typeface="Century Gothic"/>
              <a:sym typeface="Century Gothic"/>
            </a:endParaRPr>
          </a:p>
        </p:txBody>
      </p:sp>
      <p:sp>
        <p:nvSpPr>
          <p:cNvPr id="345" name="Google Shape;345;p43"/>
          <p:cNvSpPr txBox="1"/>
          <p:nvPr/>
        </p:nvSpPr>
        <p:spPr>
          <a:xfrm>
            <a:off x="357900" y="2094150"/>
            <a:ext cx="8428200" cy="4038600"/>
          </a:xfrm>
          <a:prstGeom prst="rect">
            <a:avLst/>
          </a:prstGeom>
          <a:noFill/>
          <a:ln>
            <a:noFill/>
          </a:ln>
        </p:spPr>
        <p:txBody>
          <a:bodyPr anchorCtr="0" anchor="t" bIns="91425" lIns="91425" spcFirstLastPara="1" rIns="91425" wrap="square" tIns="91425">
            <a:spAutoFit/>
          </a:bodyPr>
          <a:lstStyle/>
          <a:p>
            <a:pPr indent="-342900" lvl="0" marL="457200" rtl="0" algn="just">
              <a:lnSpc>
                <a:spcPct val="175000"/>
              </a:lnSpc>
              <a:spcBef>
                <a:spcPts val="15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Es fundamental identificar y comprender a todos los stakeholders relevantes en un proyecto, sus intereses, necesidades y expectativas. </a:t>
            </a:r>
            <a:endParaRPr sz="1800">
              <a:solidFill>
                <a:schemeClr val="dk1"/>
              </a:solidFill>
              <a:latin typeface="Century Gothic"/>
              <a:ea typeface="Century Gothic"/>
              <a:cs typeface="Century Gothic"/>
              <a:sym typeface="Century Gothic"/>
            </a:endParaRPr>
          </a:p>
          <a:p>
            <a:pPr indent="0" lvl="0" marL="457200" rtl="0" algn="just">
              <a:lnSpc>
                <a:spcPct val="175000"/>
              </a:lnSpc>
              <a:spcBef>
                <a:spcPts val="1500"/>
              </a:spcBef>
              <a:spcAft>
                <a:spcPts val="0"/>
              </a:spcAft>
              <a:buNone/>
            </a:pPr>
            <a:r>
              <a:t/>
            </a:r>
            <a:endParaRPr sz="1800">
              <a:solidFill>
                <a:schemeClr val="dk1"/>
              </a:solidFill>
              <a:latin typeface="Century Gothic"/>
              <a:ea typeface="Century Gothic"/>
              <a:cs typeface="Century Gothic"/>
              <a:sym typeface="Century Gothic"/>
            </a:endParaRPr>
          </a:p>
          <a:p>
            <a:pPr indent="-342900" lvl="0" marL="457200" rtl="0" algn="just">
              <a:lnSpc>
                <a:spcPct val="175000"/>
              </a:lnSpc>
              <a:spcBef>
                <a:spcPts val="15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Esto permite una comunicación efectiva, la gestión de sus expectativas y la toma de decisiones informadas para garantizar el éxito y la satisfacción de todas las partes interesadas involucradas.</a:t>
            </a:r>
            <a:endParaRPr sz="1800">
              <a:solidFill>
                <a:schemeClr val="dk1"/>
              </a:solidFill>
              <a:latin typeface="Century Gothic"/>
              <a:ea typeface="Century Gothic"/>
              <a:cs typeface="Century Gothic"/>
              <a:sym typeface="Century Gothic"/>
            </a:endParaRPr>
          </a:p>
          <a:p>
            <a:pPr indent="0" lvl="0" marL="0" rtl="0" algn="l">
              <a:lnSpc>
                <a:spcPct val="175000"/>
              </a:lnSpc>
              <a:spcBef>
                <a:spcPts val="0"/>
              </a:spcBef>
              <a:spcAft>
                <a:spcPts val="0"/>
              </a:spcAft>
              <a:buNone/>
            </a:pPr>
            <a:r>
              <a:t/>
            </a:r>
            <a:endParaRPr sz="1050">
              <a:solidFill>
                <a:schemeClr val="dk1"/>
              </a:solidFill>
              <a:latin typeface="Roboto"/>
              <a:ea typeface="Roboto"/>
              <a:cs typeface="Roboto"/>
              <a:sym typeface="Roboto"/>
            </a:endParaRPr>
          </a:p>
          <a:p>
            <a:pPr indent="457200" lvl="0" marL="0" rtl="0" algn="just">
              <a:spcBef>
                <a:spcPts val="0"/>
              </a:spcBef>
              <a:spcAft>
                <a:spcPts val="0"/>
              </a:spcAft>
              <a:buNone/>
            </a:pPr>
            <a:r>
              <a:t/>
            </a:r>
            <a:endParaRPr sz="1800">
              <a:solidFill>
                <a:srgbClr val="37415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nvSpPr>
        <p:spPr>
          <a:xfrm>
            <a:off x="1889725" y="1164850"/>
            <a:ext cx="5203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a:t>
            </a:r>
            <a:endParaRPr b="1" sz="2000">
              <a:solidFill>
                <a:schemeClr val="dk1"/>
              </a:solidFill>
            </a:endParaRPr>
          </a:p>
        </p:txBody>
      </p:sp>
      <p:pic>
        <p:nvPicPr>
          <p:cNvPr id="352" name="Google Shape;352;p44"/>
          <p:cNvPicPr preferRelativeResize="0"/>
          <p:nvPr/>
        </p:nvPicPr>
        <p:blipFill>
          <a:blip r:embed="rId3">
            <a:alphaModFix/>
          </a:blip>
          <a:stretch>
            <a:fillRect/>
          </a:stretch>
        </p:blipFill>
        <p:spPr>
          <a:xfrm>
            <a:off x="501325" y="2515050"/>
            <a:ext cx="3366250" cy="1535850"/>
          </a:xfrm>
          <a:prstGeom prst="rect">
            <a:avLst/>
          </a:prstGeom>
          <a:noFill/>
          <a:ln>
            <a:noFill/>
          </a:ln>
        </p:spPr>
      </p:pic>
      <p:pic>
        <p:nvPicPr>
          <p:cNvPr id="353" name="Google Shape;353;p44"/>
          <p:cNvPicPr preferRelativeResize="0"/>
          <p:nvPr/>
        </p:nvPicPr>
        <p:blipFill>
          <a:blip r:embed="rId4">
            <a:alphaModFix/>
          </a:blip>
          <a:stretch>
            <a:fillRect/>
          </a:stretch>
        </p:blipFill>
        <p:spPr>
          <a:xfrm>
            <a:off x="3308625" y="4118001"/>
            <a:ext cx="3619400" cy="1925900"/>
          </a:xfrm>
          <a:prstGeom prst="rect">
            <a:avLst/>
          </a:prstGeom>
          <a:noFill/>
          <a:ln>
            <a:noFill/>
          </a:ln>
        </p:spPr>
      </p:pic>
      <p:pic>
        <p:nvPicPr>
          <p:cNvPr id="354" name="Google Shape;354;p44"/>
          <p:cNvPicPr preferRelativeResize="0"/>
          <p:nvPr/>
        </p:nvPicPr>
        <p:blipFill>
          <a:blip r:embed="rId5">
            <a:alphaModFix/>
          </a:blip>
          <a:stretch>
            <a:fillRect/>
          </a:stretch>
        </p:blipFill>
        <p:spPr>
          <a:xfrm>
            <a:off x="5399900" y="1749229"/>
            <a:ext cx="3366250" cy="23016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nvSpPr>
        <p:spPr>
          <a:xfrm>
            <a:off x="571200" y="2002200"/>
            <a:ext cx="8001600" cy="40944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Los objetivos del proyecto deben ser claros, específicos y alcanzables.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Deben estar bien definidos desde el principio y ser comprensibles para todos los miembros del equipo del proyecto y las partes interesadas involucradas.</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 Establecer metas realistas ayuda a mantener el enfoque y la motivación en la dirección correcta.</a:t>
            </a:r>
            <a:endParaRPr sz="2000">
              <a:solidFill>
                <a:srgbClr val="374151"/>
              </a:solidFill>
              <a:latin typeface="Century Gothic"/>
              <a:ea typeface="Century Gothic"/>
              <a:cs typeface="Century Gothic"/>
              <a:sym typeface="Century Gothic"/>
            </a:endParaRPr>
          </a:p>
        </p:txBody>
      </p:sp>
      <p:sp>
        <p:nvSpPr>
          <p:cNvPr id="361" name="Google Shape;361;p45"/>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362" name="Google Shape;362;p45"/>
          <p:cNvSpPr txBox="1"/>
          <p:nvPr/>
        </p:nvSpPr>
        <p:spPr>
          <a:xfrm>
            <a:off x="979725" y="1375075"/>
            <a:ext cx="52035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500"/>
              </a:spcBef>
              <a:spcAft>
                <a:spcPts val="0"/>
              </a:spcAft>
              <a:buClr>
                <a:srgbClr val="374151"/>
              </a:buClr>
              <a:buSzPts val="2000"/>
              <a:buFont typeface="Century Gothic"/>
              <a:buAutoNum type="arabicParenR"/>
            </a:pPr>
            <a:r>
              <a:rPr b="1" lang="en-US" sz="2000">
                <a:solidFill>
                  <a:srgbClr val="374151"/>
                </a:solidFill>
                <a:latin typeface="Century Gothic"/>
                <a:ea typeface="Century Gothic"/>
                <a:cs typeface="Century Gothic"/>
                <a:sym typeface="Century Gothic"/>
              </a:rPr>
              <a:t>Objetivos claros y realistas</a:t>
            </a:r>
            <a:endParaRPr b="1" sz="2000">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nvSpPr>
        <p:spPr>
          <a:xfrm>
            <a:off x="571200" y="2002200"/>
            <a:ext cx="8001600" cy="40944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Una planificación cuidadosa y detallada es esencial para el éxito del proyecto.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Esto implica la identificación de tareas, la secuenciación y estimación del tiempo necesario, la asignación de recursos y la elaboración de un cronograma realista.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Una planificación adecuada sienta las bases para una ejecución exitosa y ayuda a evitar retrasos y desviaciones.</a:t>
            </a:r>
            <a:endParaRPr sz="2000">
              <a:solidFill>
                <a:srgbClr val="374151"/>
              </a:solidFill>
              <a:latin typeface="Century Gothic"/>
              <a:ea typeface="Century Gothic"/>
              <a:cs typeface="Century Gothic"/>
              <a:sym typeface="Century Gothic"/>
            </a:endParaRPr>
          </a:p>
        </p:txBody>
      </p:sp>
      <p:sp>
        <p:nvSpPr>
          <p:cNvPr id="369" name="Google Shape;369;p46"/>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370" name="Google Shape;370;p46"/>
          <p:cNvSpPr txBox="1"/>
          <p:nvPr/>
        </p:nvSpPr>
        <p:spPr>
          <a:xfrm>
            <a:off x="724750" y="13750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2) Planificación Adecuada</a:t>
            </a:r>
            <a:endParaRPr b="1" sz="2000">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nvSpPr>
        <p:spPr>
          <a:xfrm>
            <a:off x="571200" y="2002200"/>
            <a:ext cx="8001600" cy="33555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gestión del alcance se trata de definir claramente los límites y los entregables del proyecto, así como de controlar y gestionar los cambios que puedan surgir a lo largo del camino.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Una gestión eficiente del alcance ayuda a evitar la expansión descontrolada del proyecto y a mantener el enfoque en los objetivos definidos.</a:t>
            </a:r>
            <a:endParaRPr sz="2000">
              <a:solidFill>
                <a:srgbClr val="374151"/>
              </a:solidFill>
              <a:latin typeface="Century Gothic"/>
              <a:ea typeface="Century Gothic"/>
              <a:cs typeface="Century Gothic"/>
              <a:sym typeface="Century Gothic"/>
            </a:endParaRPr>
          </a:p>
        </p:txBody>
      </p:sp>
      <p:sp>
        <p:nvSpPr>
          <p:cNvPr id="377" name="Google Shape;377;p47"/>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378" name="Google Shape;378;p47"/>
          <p:cNvSpPr txBox="1"/>
          <p:nvPr/>
        </p:nvSpPr>
        <p:spPr>
          <a:xfrm>
            <a:off x="724750" y="13750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3) Gestión Efectiva del Alcance</a:t>
            </a:r>
            <a:endParaRPr b="1" sz="2000">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nvSpPr>
        <p:spPr>
          <a:xfrm>
            <a:off x="504100" y="1740025"/>
            <a:ext cx="8001600" cy="44484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comunicación clara y constante es fundamental para el éxito del proyecto.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Esto implica mantener a todas las partes interesadas informadas sobre el progreso, los cambios y los problemas que surjan.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Una comunicación abierta y efectiva fomenta la colaboración, resuelve malentendidos y mantiene el compromiso y la confianza en el equipo del proyecto.</a:t>
            </a:r>
            <a:endParaRPr sz="2000">
              <a:solidFill>
                <a:srgbClr val="374151"/>
              </a:solidFill>
              <a:latin typeface="Century Gothic"/>
              <a:ea typeface="Century Gothic"/>
              <a:cs typeface="Century Gothic"/>
              <a:sym typeface="Century Gothic"/>
            </a:endParaRPr>
          </a:p>
        </p:txBody>
      </p:sp>
      <p:sp>
        <p:nvSpPr>
          <p:cNvPr id="385" name="Google Shape;385;p48"/>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386" name="Google Shape;386;p48"/>
          <p:cNvSpPr txBox="1"/>
          <p:nvPr/>
        </p:nvSpPr>
        <p:spPr>
          <a:xfrm>
            <a:off x="697900" y="11835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4</a:t>
            </a:r>
            <a:r>
              <a:rPr b="1" lang="en-US" sz="2000">
                <a:solidFill>
                  <a:srgbClr val="374151"/>
                </a:solidFill>
                <a:latin typeface="Century Gothic"/>
                <a:ea typeface="Century Gothic"/>
                <a:cs typeface="Century Gothic"/>
                <a:sym typeface="Century Gothic"/>
              </a:rPr>
              <a:t>) Comunicación Abierta y Efectiva</a:t>
            </a:r>
            <a:endParaRPr b="1" sz="20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nvSpPr>
        <p:spPr>
          <a:xfrm>
            <a:off x="178050" y="2043750"/>
            <a:ext cx="8787900" cy="27705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2800">
                <a:solidFill>
                  <a:srgbClr val="374151"/>
                </a:solidFill>
                <a:latin typeface="Century Gothic"/>
                <a:ea typeface="Century Gothic"/>
                <a:cs typeface="Century Gothic"/>
                <a:sym typeface="Century Gothic"/>
              </a:rPr>
              <a:t>¿Qué es la gestión de proyectos?</a:t>
            </a:r>
            <a:endParaRPr b="1" sz="2800">
              <a:solidFill>
                <a:srgbClr val="374151"/>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solidFill>
                  <a:srgbClr val="374151"/>
                </a:solidFill>
                <a:latin typeface="Century Gothic"/>
                <a:ea typeface="Century Gothic"/>
                <a:cs typeface="Century Gothic"/>
                <a:sym typeface="Century Gothic"/>
              </a:rPr>
              <a:t>La gestión de proyectos es una disciplina que se ocupa de </a:t>
            </a:r>
            <a:r>
              <a:rPr b="1" lang="en-US" sz="2000">
                <a:solidFill>
                  <a:srgbClr val="374151"/>
                </a:solidFill>
                <a:latin typeface="Century Gothic"/>
                <a:ea typeface="Century Gothic"/>
                <a:cs typeface="Century Gothic"/>
                <a:sym typeface="Century Gothic"/>
              </a:rPr>
              <a:t>planificar, organizar, dirigir y controlar los recursos y actividades</a:t>
            </a:r>
            <a:r>
              <a:rPr lang="en-US" sz="2000">
                <a:solidFill>
                  <a:srgbClr val="374151"/>
                </a:solidFill>
                <a:latin typeface="Century Gothic"/>
                <a:ea typeface="Century Gothic"/>
                <a:cs typeface="Century Gothic"/>
                <a:sym typeface="Century Gothic"/>
              </a:rPr>
              <a:t> necesarios para alcanzar los objetivos específicos de un proyecto dentro de un período de tiempo determinado.</a:t>
            </a:r>
            <a:endParaRPr sz="2000">
              <a:solidFill>
                <a:srgbClr val="374151"/>
              </a:solidFill>
              <a:highlight>
                <a:srgbClr val="F7F7F8"/>
              </a:highlight>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highlight>
                <a:srgbClr val="F7F7F8"/>
              </a:highlight>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374151"/>
              </a:solidFill>
              <a:highlight>
                <a:srgbClr val="F7F7F8"/>
              </a:highlight>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nvSpPr>
        <p:spPr>
          <a:xfrm>
            <a:off x="437000" y="1992100"/>
            <a:ext cx="8001600" cy="40944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Contar con un equipo competente, con las habilidades y el conocimiento necesarios para el proyecto, es esencial.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Es importante que el equipo esté comprometido y motivado para lograr los objetivos del proyecto.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Fomentar un ambiente de trabajo colaborativo, ofrecer apoyo y reconocimiento, y promover el desarrollo profesional contribuyen al éxito del proyecto.</a:t>
            </a:r>
            <a:endParaRPr sz="2000">
              <a:solidFill>
                <a:srgbClr val="374151"/>
              </a:solidFill>
              <a:latin typeface="Century Gothic"/>
              <a:ea typeface="Century Gothic"/>
              <a:cs typeface="Century Gothic"/>
              <a:sym typeface="Century Gothic"/>
            </a:endParaRPr>
          </a:p>
        </p:txBody>
      </p:sp>
      <p:sp>
        <p:nvSpPr>
          <p:cNvPr id="393" name="Google Shape;393;p49"/>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394" name="Google Shape;394;p49"/>
          <p:cNvSpPr txBox="1"/>
          <p:nvPr/>
        </p:nvSpPr>
        <p:spPr>
          <a:xfrm>
            <a:off x="697900" y="11835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5) Equipo Competente y Comprometido</a:t>
            </a:r>
            <a:endParaRPr b="1" sz="2000">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nvSpPr>
        <p:spPr>
          <a:xfrm>
            <a:off x="437000" y="1992100"/>
            <a:ext cx="8001600" cy="33555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gestión adecuada de los riesgos implica identificar, evaluar y mitigar los posibles obstáculos y problemas que podrían afectar al proyecto.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anticipación y la planificación de contingencias ayudan a minimizar los impactos negativos y permiten una respuesta rápida y eficiente ante los problemas que puedan surgir.</a:t>
            </a:r>
            <a:endParaRPr sz="2000">
              <a:solidFill>
                <a:srgbClr val="374151"/>
              </a:solidFill>
              <a:latin typeface="Century Gothic"/>
              <a:ea typeface="Century Gothic"/>
              <a:cs typeface="Century Gothic"/>
              <a:sym typeface="Century Gothic"/>
            </a:endParaRPr>
          </a:p>
        </p:txBody>
      </p:sp>
      <p:sp>
        <p:nvSpPr>
          <p:cNvPr id="401" name="Google Shape;401;p50"/>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402" name="Google Shape;402;p50"/>
          <p:cNvSpPr txBox="1"/>
          <p:nvPr/>
        </p:nvSpPr>
        <p:spPr>
          <a:xfrm>
            <a:off x="697900" y="11835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6</a:t>
            </a:r>
            <a:r>
              <a:rPr b="1" lang="en-US" sz="2000">
                <a:solidFill>
                  <a:srgbClr val="374151"/>
                </a:solidFill>
                <a:latin typeface="Century Gothic"/>
                <a:ea typeface="Century Gothic"/>
                <a:cs typeface="Century Gothic"/>
                <a:sym typeface="Century Gothic"/>
              </a:rPr>
              <a:t>) Gestión del Riesgo</a:t>
            </a:r>
            <a:endParaRPr b="1" sz="2000">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nvSpPr>
        <p:spPr>
          <a:xfrm>
            <a:off x="437000" y="1992100"/>
            <a:ext cx="8001600" cy="30015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seguimiento continuo del progreso del proyecto es esencial para detectar desviaciones y tomar medidas correctivas oportunas.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Esto implica establecer indicadores clave de rendimiento, realizar revisiones periódicas, asegurarse de que se cumplan los hitos y hacer ajustes cuando sea necesario.</a:t>
            </a:r>
            <a:endParaRPr sz="2000">
              <a:solidFill>
                <a:srgbClr val="374151"/>
              </a:solidFill>
              <a:latin typeface="Century Gothic"/>
              <a:ea typeface="Century Gothic"/>
              <a:cs typeface="Century Gothic"/>
              <a:sym typeface="Century Gothic"/>
            </a:endParaRPr>
          </a:p>
        </p:txBody>
      </p:sp>
      <p:sp>
        <p:nvSpPr>
          <p:cNvPr id="409" name="Google Shape;409;p51"/>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410" name="Google Shape;410;p51"/>
          <p:cNvSpPr txBox="1"/>
          <p:nvPr/>
        </p:nvSpPr>
        <p:spPr>
          <a:xfrm>
            <a:off x="697900" y="118357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7</a:t>
            </a:r>
            <a:r>
              <a:rPr b="1" lang="en-US" sz="2000">
                <a:solidFill>
                  <a:srgbClr val="374151"/>
                </a:solidFill>
                <a:latin typeface="Century Gothic"/>
                <a:ea typeface="Century Gothic"/>
                <a:cs typeface="Century Gothic"/>
                <a:sym typeface="Century Gothic"/>
              </a:rPr>
              <a:t>) Monitoreo y Control</a:t>
            </a:r>
            <a:endParaRPr b="1" sz="2000">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2"/>
          <p:cNvSpPr txBox="1"/>
          <p:nvPr/>
        </p:nvSpPr>
        <p:spPr>
          <a:xfrm>
            <a:off x="571200" y="2327625"/>
            <a:ext cx="8001600" cy="26475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Un proyecto exitoso implica un enfoque de aprendizaje y mejora continua.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Después de cada proyecto, se deben analizar las lecciones aprendidas y aprovechar las experiencias para mejorar los procesos y las prácticas en futuros proyectos.</a:t>
            </a:r>
            <a:endParaRPr sz="2000">
              <a:solidFill>
                <a:srgbClr val="374151"/>
              </a:solidFill>
              <a:latin typeface="Century Gothic"/>
              <a:ea typeface="Century Gothic"/>
              <a:cs typeface="Century Gothic"/>
              <a:sym typeface="Century Gothic"/>
            </a:endParaRPr>
          </a:p>
        </p:txBody>
      </p:sp>
      <p:sp>
        <p:nvSpPr>
          <p:cNvPr id="417" name="Google Shape;417;p52"/>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418" name="Google Shape;418;p52"/>
          <p:cNvSpPr txBox="1"/>
          <p:nvPr/>
        </p:nvSpPr>
        <p:spPr>
          <a:xfrm>
            <a:off x="697900" y="1599625"/>
            <a:ext cx="5203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8</a:t>
            </a:r>
            <a:r>
              <a:rPr b="1" lang="en-US" sz="2000">
                <a:solidFill>
                  <a:srgbClr val="374151"/>
                </a:solidFill>
                <a:latin typeface="Century Gothic"/>
                <a:ea typeface="Century Gothic"/>
                <a:cs typeface="Century Gothic"/>
                <a:sym typeface="Century Gothic"/>
              </a:rPr>
              <a:t>) Aprendizaje y Mejora Continua</a:t>
            </a:r>
            <a:endParaRPr b="1" sz="2000">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3"/>
          <p:cNvSpPr txBox="1"/>
          <p:nvPr/>
        </p:nvSpPr>
        <p:spPr>
          <a:xfrm>
            <a:off x="571200" y="2596025"/>
            <a:ext cx="8001600" cy="26781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El cumplimiento de los objetivos establecidos </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La entrega dentro del presupuesto y los plazos previstos</a:t>
            </a:r>
            <a:endParaRPr sz="2000">
              <a:solidFill>
                <a:srgbClr val="374151"/>
              </a:solidFill>
              <a:latin typeface="Century Gothic"/>
              <a:ea typeface="Century Gothic"/>
              <a:cs typeface="Century Gothic"/>
              <a:sym typeface="Century Gothic"/>
            </a:endParaRPr>
          </a:p>
          <a:p>
            <a:pPr indent="0" lvl="0" marL="9144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355600" lvl="0" marL="4572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 La satisfacción de los clientes y las partes</a:t>
            </a:r>
            <a:endParaRPr sz="2000">
              <a:solidFill>
                <a:srgbClr val="374151"/>
              </a:solidFill>
              <a:latin typeface="Century Gothic"/>
              <a:ea typeface="Century Gothic"/>
              <a:cs typeface="Century Gothic"/>
              <a:sym typeface="Century Gothic"/>
            </a:endParaRPr>
          </a:p>
        </p:txBody>
      </p:sp>
      <p:sp>
        <p:nvSpPr>
          <p:cNvPr id="425" name="Google Shape;425;p53"/>
          <p:cNvSpPr txBox="1"/>
          <p:nvPr/>
        </p:nvSpPr>
        <p:spPr>
          <a:xfrm>
            <a:off x="4572000" y="319350"/>
            <a:ext cx="46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Factores que contribuyen al éxito de un proyecto </a:t>
            </a:r>
            <a:endParaRPr b="1" sz="2000">
              <a:solidFill>
                <a:schemeClr val="dk1"/>
              </a:solidFill>
            </a:endParaRPr>
          </a:p>
        </p:txBody>
      </p:sp>
      <p:sp>
        <p:nvSpPr>
          <p:cNvPr id="426" name="Google Shape;426;p53"/>
          <p:cNvSpPr txBox="1"/>
          <p:nvPr/>
        </p:nvSpPr>
        <p:spPr>
          <a:xfrm>
            <a:off x="697925" y="1574975"/>
            <a:ext cx="52035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US" sz="2000">
                <a:solidFill>
                  <a:srgbClr val="374151"/>
                </a:solidFill>
                <a:latin typeface="Century Gothic"/>
                <a:ea typeface="Century Gothic"/>
                <a:cs typeface="Century Gothic"/>
                <a:sym typeface="Century Gothic"/>
              </a:rPr>
              <a:t>9</a:t>
            </a:r>
            <a:r>
              <a:rPr b="1" lang="en-US" sz="2000">
                <a:solidFill>
                  <a:srgbClr val="374151"/>
                </a:solidFill>
                <a:latin typeface="Century Gothic"/>
                <a:ea typeface="Century Gothic"/>
                <a:cs typeface="Century Gothic"/>
                <a:sym typeface="Century Gothic"/>
              </a:rPr>
              <a:t>) Otras Maneras de Medir el Éxito de un Proyecto</a:t>
            </a:r>
            <a:endParaRPr b="1" sz="2000">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nvSpPr>
        <p:spPr>
          <a:xfrm>
            <a:off x="2519362" y="214312"/>
            <a:ext cx="6624637"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Causas de fracaso de los proyectos</a:t>
            </a:r>
            <a:endParaRPr/>
          </a:p>
        </p:txBody>
      </p:sp>
      <p:sp>
        <p:nvSpPr>
          <p:cNvPr id="433" name="Google Shape;433;p54"/>
          <p:cNvSpPr txBox="1"/>
          <p:nvPr/>
        </p:nvSpPr>
        <p:spPr>
          <a:xfrm>
            <a:off x="1300162" y="1176337"/>
            <a:ext cx="7272337" cy="46815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4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Objetivos ambiguos, poco claros o irrealistas</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Falta de apoyo político o de la alta dirección</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Autoridad y responsabilidades difusas</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Falta de compromiso de los participantes y usuarios</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Requerimientos mal definidos, irreales o muy cambiantes</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Insuficiencia o mala estimación de recursos necesarios</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Mala Planificación</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Mal manejo administrativo - Mala comunicación </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Resistencias y/o boicot - Cultura organizacional  </a:t>
            </a:r>
            <a:endParaRPr/>
          </a:p>
          <a:p>
            <a:pPr indent="-342900" lvl="0" marL="342900" marR="0" rtl="0" algn="l">
              <a:lnSpc>
                <a:spcPct val="140000"/>
              </a:lnSpc>
              <a:spcBef>
                <a:spcPts val="36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Momento inoportuno (clima de negocios y/o política)</a:t>
            </a:r>
            <a:endParaRPr/>
          </a:p>
        </p:txBody>
      </p:sp>
      <p:pic>
        <p:nvPicPr>
          <p:cNvPr id="434" name="Google Shape;434;p54"/>
          <p:cNvPicPr preferRelativeResize="0"/>
          <p:nvPr/>
        </p:nvPicPr>
        <p:blipFill rotWithShape="1">
          <a:blip r:embed="rId3">
            <a:alphaModFix/>
          </a:blip>
          <a:srcRect b="0" l="0" r="0" t="0"/>
          <a:stretch/>
        </p:blipFill>
        <p:spPr>
          <a:xfrm>
            <a:off x="7929562" y="857250"/>
            <a:ext cx="917575" cy="9382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nvSpPr>
        <p:spPr>
          <a:xfrm>
            <a:off x="1235087" y="2502812"/>
            <a:ext cx="6673800" cy="1467000"/>
          </a:xfrm>
          <a:prstGeom prst="rect">
            <a:avLst/>
          </a:prstGeom>
          <a:noFill/>
          <a:ln>
            <a:noFill/>
          </a:ln>
        </p:spPr>
        <p:txBody>
          <a:bodyPr anchorCtr="0" anchor="ctr" bIns="45700" lIns="91425" spcFirstLastPara="1" rIns="91425" wrap="square" tIns="45700">
            <a:noAutofit/>
          </a:bodyPr>
          <a:lstStyle/>
          <a:p>
            <a:pPr indent="0" lvl="0" marL="0" marR="0" rtl="0" algn="ctr">
              <a:lnSpc>
                <a:spcPct val="75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ctr">
              <a:lnSpc>
                <a:spcPct val="75000"/>
              </a:lnSpc>
              <a:spcBef>
                <a:spcPts val="0"/>
              </a:spcBef>
              <a:spcAft>
                <a:spcPts val="0"/>
              </a:spcAft>
              <a:buClr>
                <a:schemeClr val="dk1"/>
              </a:buClr>
              <a:buSzPts val="2400"/>
              <a:buFont typeface="Century Gothic"/>
              <a:buNone/>
            </a:pPr>
            <a:r>
              <a:rPr b="1" i="0" lang="en-US" sz="2400" u="none">
                <a:solidFill>
                  <a:schemeClr val="dk1"/>
                </a:solidFill>
                <a:latin typeface="Century Gothic"/>
                <a:ea typeface="Century Gothic"/>
                <a:cs typeface="Century Gothic"/>
                <a:sym typeface="Century Gothic"/>
              </a:rPr>
              <a:t>¿Recordamos algún proyecto que fracasó?</a:t>
            </a:r>
            <a:endParaRPr/>
          </a:p>
          <a:p>
            <a:pPr indent="0" lvl="0" marL="0" marR="0" rtl="0" algn="ctr">
              <a:lnSpc>
                <a:spcPct val="75000"/>
              </a:lnSpc>
              <a:spcBef>
                <a:spcPts val="0"/>
              </a:spcBef>
              <a:spcAft>
                <a:spcPts val="0"/>
              </a:spcAft>
              <a:buClr>
                <a:schemeClr val="dk1"/>
              </a:buClr>
              <a:buSzPts val="2000"/>
              <a:buFont typeface="Arial"/>
              <a:buNone/>
            </a:pPr>
            <a:r>
              <a:t/>
            </a:r>
            <a:endParaRPr b="0" i="0" sz="2000" u="none">
              <a:solidFill>
                <a:schemeClr val="dk1"/>
              </a:solidFill>
              <a:latin typeface="Century Gothic"/>
              <a:ea typeface="Century Gothic"/>
              <a:cs typeface="Century Gothic"/>
              <a:sym typeface="Century Gothic"/>
            </a:endParaRPr>
          </a:p>
          <a:p>
            <a:pPr indent="0" lvl="0" marL="0" marR="0" rtl="0" algn="ctr">
              <a:lnSpc>
                <a:spcPct val="75000"/>
              </a:lnSpc>
              <a:spcBef>
                <a:spcPts val="0"/>
              </a:spcBef>
              <a:spcAft>
                <a:spcPts val="0"/>
              </a:spcAft>
              <a:buClr>
                <a:schemeClr val="dk1"/>
              </a:buClr>
              <a:buSzPts val="2000"/>
              <a:buFont typeface="Century Gothic"/>
              <a:buNone/>
            </a:pPr>
            <a:r>
              <a:rPr b="0" i="0" lang="en-US" sz="2000" u="none">
                <a:solidFill>
                  <a:schemeClr val="dk1"/>
                </a:solidFill>
                <a:latin typeface="Century Gothic"/>
                <a:ea typeface="Century Gothic"/>
                <a:cs typeface="Century Gothic"/>
                <a:sym typeface="Century Gothic"/>
              </a:rPr>
              <a:t>¿Podemos identificar </a:t>
            </a:r>
            <a:r>
              <a:rPr lang="en-US" sz="2000">
                <a:solidFill>
                  <a:schemeClr val="dk1"/>
                </a:solidFill>
                <a:latin typeface="Century Gothic"/>
                <a:ea typeface="Century Gothic"/>
                <a:cs typeface="Century Gothic"/>
                <a:sym typeface="Century Gothic"/>
              </a:rPr>
              <a:t>cuáles</a:t>
            </a:r>
            <a:r>
              <a:rPr b="0" i="0" lang="en-US" sz="2000" u="none">
                <a:solidFill>
                  <a:schemeClr val="dk1"/>
                </a:solidFill>
                <a:latin typeface="Century Gothic"/>
                <a:ea typeface="Century Gothic"/>
                <a:cs typeface="Century Gothic"/>
                <a:sym typeface="Century Gothic"/>
              </a:rPr>
              <a:t> fueron las causas?</a:t>
            </a:r>
            <a:endParaRPr/>
          </a:p>
        </p:txBody>
      </p:sp>
      <p:sp>
        <p:nvSpPr>
          <p:cNvPr id="440" name="Google Shape;440;p55"/>
          <p:cNvSpPr txBox="1"/>
          <p:nvPr/>
        </p:nvSpPr>
        <p:spPr>
          <a:xfrm>
            <a:off x="1785937" y="247650"/>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Práctica</a:t>
            </a:r>
            <a:endParaRPr/>
          </a:p>
        </p:txBody>
      </p:sp>
      <p:pic>
        <p:nvPicPr>
          <p:cNvPr id="441" name="Google Shape;441;p55"/>
          <p:cNvPicPr preferRelativeResize="0"/>
          <p:nvPr/>
        </p:nvPicPr>
        <p:blipFill rotWithShape="1">
          <a:blip r:embed="rId3">
            <a:alphaModFix/>
          </a:blip>
          <a:srcRect b="0" l="0" r="0" t="0"/>
          <a:stretch/>
        </p:blipFill>
        <p:spPr>
          <a:xfrm>
            <a:off x="7786687" y="857250"/>
            <a:ext cx="1143000" cy="102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nvSpPr>
        <p:spPr>
          <a:xfrm>
            <a:off x="1425300" y="1307175"/>
            <a:ext cx="66540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700"/>
              <a:t>¡¡Nos vemos la clase que viene!!  </a:t>
            </a:r>
            <a:endParaRPr b="1" sz="4700"/>
          </a:p>
        </p:txBody>
      </p:sp>
      <p:pic>
        <p:nvPicPr>
          <p:cNvPr id="448" name="Google Shape;448;p56"/>
          <p:cNvPicPr preferRelativeResize="0"/>
          <p:nvPr/>
        </p:nvPicPr>
        <p:blipFill>
          <a:blip r:embed="rId3">
            <a:alphaModFix/>
          </a:blip>
          <a:stretch>
            <a:fillRect/>
          </a:stretch>
        </p:blipFill>
        <p:spPr>
          <a:xfrm>
            <a:off x="756350" y="3575275"/>
            <a:ext cx="1855350" cy="1855350"/>
          </a:xfrm>
          <a:prstGeom prst="rect">
            <a:avLst/>
          </a:prstGeom>
          <a:noFill/>
          <a:ln>
            <a:noFill/>
          </a:ln>
        </p:spPr>
      </p:pic>
      <p:pic>
        <p:nvPicPr>
          <p:cNvPr id="449" name="Google Shape;449;p56"/>
          <p:cNvPicPr preferRelativeResize="0"/>
          <p:nvPr/>
        </p:nvPicPr>
        <p:blipFill>
          <a:blip r:embed="rId3">
            <a:alphaModFix/>
          </a:blip>
          <a:stretch>
            <a:fillRect/>
          </a:stretch>
        </p:blipFill>
        <p:spPr>
          <a:xfrm>
            <a:off x="6934675" y="3575275"/>
            <a:ext cx="1855350" cy="1855350"/>
          </a:xfrm>
          <a:prstGeom prst="rect">
            <a:avLst/>
          </a:prstGeom>
          <a:noFill/>
          <a:ln>
            <a:noFill/>
          </a:ln>
        </p:spPr>
      </p:pic>
      <p:pic>
        <p:nvPicPr>
          <p:cNvPr id="450" name="Google Shape;450;p56"/>
          <p:cNvPicPr preferRelativeResize="0"/>
          <p:nvPr/>
        </p:nvPicPr>
        <p:blipFill>
          <a:blip r:embed="rId4">
            <a:alphaModFix/>
          </a:blip>
          <a:stretch>
            <a:fillRect/>
          </a:stretch>
        </p:blipFill>
        <p:spPr>
          <a:xfrm>
            <a:off x="3497225" y="3575275"/>
            <a:ext cx="2510138" cy="1673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7"/>
          <p:cNvSpPr txBox="1"/>
          <p:nvPr/>
        </p:nvSpPr>
        <p:spPr>
          <a:xfrm>
            <a:off x="539525" y="1508500"/>
            <a:ext cx="8626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¡¡Bienvenidos/as a la clase 2 de gestión de proyectos!!</a:t>
            </a:r>
            <a:endParaRPr b="1" sz="3000"/>
          </a:p>
        </p:txBody>
      </p:sp>
      <p:pic>
        <p:nvPicPr>
          <p:cNvPr id="457" name="Google Shape;457;p57"/>
          <p:cNvPicPr preferRelativeResize="0"/>
          <p:nvPr/>
        </p:nvPicPr>
        <p:blipFill>
          <a:blip r:embed="rId3">
            <a:alphaModFix/>
          </a:blip>
          <a:stretch>
            <a:fillRect/>
          </a:stretch>
        </p:blipFill>
        <p:spPr>
          <a:xfrm>
            <a:off x="393950" y="3065301"/>
            <a:ext cx="3465774" cy="2311651"/>
          </a:xfrm>
          <a:prstGeom prst="rect">
            <a:avLst/>
          </a:prstGeom>
          <a:noFill/>
          <a:ln>
            <a:noFill/>
          </a:ln>
        </p:spPr>
      </p:pic>
      <p:pic>
        <p:nvPicPr>
          <p:cNvPr id="458" name="Google Shape;458;p57"/>
          <p:cNvPicPr preferRelativeResize="0"/>
          <p:nvPr/>
        </p:nvPicPr>
        <p:blipFill>
          <a:blip r:embed="rId4">
            <a:alphaModFix/>
          </a:blip>
          <a:stretch>
            <a:fillRect/>
          </a:stretch>
        </p:blipFill>
        <p:spPr>
          <a:xfrm>
            <a:off x="4924750" y="3065300"/>
            <a:ext cx="3130400" cy="2084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nvSpPr>
        <p:spPr>
          <a:xfrm>
            <a:off x="432150" y="1226675"/>
            <a:ext cx="8388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Actividad</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Pensar y responder rápido con lo primero que se les ocurra</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65" name="Google Shape;465;p58"/>
          <p:cNvPicPr preferRelativeResize="0"/>
          <p:nvPr/>
        </p:nvPicPr>
        <p:blipFill>
          <a:blip r:embed="rId3">
            <a:alphaModFix/>
          </a:blip>
          <a:stretch>
            <a:fillRect/>
          </a:stretch>
        </p:blipFill>
        <p:spPr>
          <a:xfrm>
            <a:off x="6159550" y="3199475"/>
            <a:ext cx="2660600" cy="2660600"/>
          </a:xfrm>
          <a:prstGeom prst="rect">
            <a:avLst/>
          </a:prstGeom>
          <a:noFill/>
          <a:ln>
            <a:noFill/>
          </a:ln>
        </p:spPr>
      </p:pic>
      <p:pic>
        <p:nvPicPr>
          <p:cNvPr id="466" name="Google Shape;466;p58"/>
          <p:cNvPicPr preferRelativeResize="0"/>
          <p:nvPr/>
        </p:nvPicPr>
        <p:blipFill>
          <a:blip r:embed="rId4">
            <a:alphaModFix/>
          </a:blip>
          <a:stretch>
            <a:fillRect/>
          </a:stretch>
        </p:blipFill>
        <p:spPr>
          <a:xfrm>
            <a:off x="6916450" y="246925"/>
            <a:ext cx="1801676" cy="1801676"/>
          </a:xfrm>
          <a:prstGeom prst="rect">
            <a:avLst/>
          </a:prstGeom>
          <a:noFill/>
          <a:ln>
            <a:noFill/>
          </a:ln>
        </p:spPr>
      </p:pic>
      <p:sp>
        <p:nvSpPr>
          <p:cNvPr id="467" name="Google Shape;467;p58"/>
          <p:cNvSpPr txBox="1"/>
          <p:nvPr/>
        </p:nvSpPr>
        <p:spPr>
          <a:xfrm>
            <a:off x="0" y="3309100"/>
            <a:ext cx="6028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highlight>
                  <a:srgbClr val="FFFF66"/>
                </a:highlight>
              </a:rPr>
              <a:t>Un proyecto realizable o un concepto visto la clase pasada que empiece con la letra “A”</a:t>
            </a:r>
            <a:endParaRPr sz="3900">
              <a:highlight>
                <a:srgbClr val="FFFF66"/>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nvSpPr>
        <p:spPr>
          <a:xfrm>
            <a:off x="500062" y="1537812"/>
            <a:ext cx="8321700" cy="4587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Tienen un objetivo específicamente definido (capaz de ser alcanzado y verificado). </a:t>
            </a:r>
            <a:endParaRPr/>
          </a:p>
          <a:p>
            <a:pPr indent="-240030" lvl="0" marL="342900" marR="0" rtl="0" algn="l">
              <a:lnSpc>
                <a:spcPct val="100000"/>
              </a:lnSpc>
              <a:spcBef>
                <a:spcPts val="0"/>
              </a:spcBef>
              <a:spcAft>
                <a:spcPts val="0"/>
              </a:spcAft>
              <a:buClr>
                <a:schemeClr val="dk2"/>
              </a:buClr>
              <a:buSzPts val="162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Tienen plazo de realización predeterminado (tienen </a:t>
            </a:r>
            <a:r>
              <a:rPr b="0" i="0" lang="en-US" sz="1800" u="sng">
                <a:solidFill>
                  <a:schemeClr val="dk1"/>
                </a:solidFill>
                <a:latin typeface="Century Gothic"/>
                <a:ea typeface="Century Gothic"/>
                <a:cs typeface="Century Gothic"/>
                <a:sym typeface="Century Gothic"/>
              </a:rPr>
              <a:t>principio y fin</a:t>
            </a:r>
            <a:r>
              <a:rPr b="0" i="0" lang="en-US" sz="1800" u="none">
                <a:solidFill>
                  <a:schemeClr val="dk1"/>
                </a:solidFill>
                <a:latin typeface="Century Gothic"/>
                <a:ea typeface="Century Gothic"/>
                <a:cs typeface="Century Gothic"/>
                <a:sym typeface="Century Gothic"/>
              </a:rPr>
              <a:t>, aunque el lapso entre ambos momentos sea muy largo).</a:t>
            </a:r>
            <a:endParaRPr/>
          </a:p>
          <a:p>
            <a:pPr indent="-240030" lvl="0" marL="342900" marR="0" rtl="0" algn="l">
              <a:lnSpc>
                <a:spcPct val="100000"/>
              </a:lnSpc>
              <a:spcBef>
                <a:spcPts val="0"/>
              </a:spcBef>
              <a:spcAft>
                <a:spcPts val="0"/>
              </a:spcAft>
              <a:buClr>
                <a:schemeClr val="dk2"/>
              </a:buClr>
              <a:buSzPts val="162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Tienen recursos predeterminados (financieros, tecnológicos y humanos), no infinitos. </a:t>
            </a:r>
            <a:endParaRPr/>
          </a:p>
          <a:p>
            <a:pPr indent="-240030" lvl="0" marL="342900" marR="0" rtl="0" algn="l">
              <a:lnSpc>
                <a:spcPct val="100000"/>
              </a:lnSpc>
              <a:spcBef>
                <a:spcPts val="0"/>
              </a:spcBef>
              <a:spcAft>
                <a:spcPts val="0"/>
              </a:spcAft>
              <a:buClr>
                <a:schemeClr val="dk2"/>
              </a:buClr>
              <a:buSzPts val="162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Son de elaboración gradual (se alcanza un hito tras otro).</a:t>
            </a:r>
            <a:endParaRPr/>
          </a:p>
          <a:p>
            <a:pPr indent="-240030" lvl="0" marL="342900" marR="0" rtl="0" algn="l">
              <a:lnSpc>
                <a:spcPct val="100000"/>
              </a:lnSpc>
              <a:spcBef>
                <a:spcPts val="0"/>
              </a:spcBef>
              <a:spcAft>
                <a:spcPts val="0"/>
              </a:spcAft>
              <a:buClr>
                <a:schemeClr val="dk2"/>
              </a:buClr>
              <a:buSzPts val="162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Son un instrumento para responder a aquellos requerimientos y/o condiciones de negocio que no pueden ser atendidos dentro de los límites de la operación diaria. </a:t>
            </a:r>
            <a:endParaRPr/>
          </a:p>
          <a:p>
            <a:pPr indent="-240030" lvl="0" marL="342900" marR="0" rtl="0" algn="l">
              <a:lnSpc>
                <a:spcPct val="100000"/>
              </a:lnSpc>
              <a:spcBef>
                <a:spcPts val="0"/>
              </a:spcBef>
              <a:spcAft>
                <a:spcPts val="0"/>
              </a:spcAft>
              <a:buClr>
                <a:schemeClr val="dk2"/>
              </a:buClr>
              <a:buSzPts val="162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2"/>
              </a:buClr>
              <a:buSzPts val="1620"/>
              <a:buFont typeface="Noto Sans Symbols"/>
              <a:buChar char="✔"/>
            </a:pPr>
            <a:r>
              <a:rPr b="0" i="0" lang="en-US" sz="1800" u="none">
                <a:solidFill>
                  <a:schemeClr val="dk1"/>
                </a:solidFill>
                <a:latin typeface="Century Gothic"/>
                <a:ea typeface="Century Gothic"/>
                <a:cs typeface="Century Gothic"/>
                <a:sym typeface="Century Gothic"/>
              </a:rPr>
              <a:t>Son un instrumento para el cambio (organizacional o personal).</a:t>
            </a:r>
            <a:endParaRPr/>
          </a:p>
        </p:txBody>
      </p:sp>
      <p:sp>
        <p:nvSpPr>
          <p:cNvPr id="88" name="Google Shape;88;p14"/>
          <p:cNvSpPr txBox="1"/>
          <p:nvPr/>
        </p:nvSpPr>
        <p:spPr>
          <a:xfrm>
            <a:off x="4013100" y="626100"/>
            <a:ext cx="4286400" cy="609600"/>
          </a:xfrm>
          <a:prstGeom prst="rect">
            <a:avLst/>
          </a:prstGeom>
          <a:noFill/>
          <a:ln>
            <a:noFill/>
          </a:ln>
        </p:spPr>
        <p:txBody>
          <a:bodyPr anchorCtr="0" anchor="ctr" bIns="45700" lIns="91425" spcFirstLastPara="1" rIns="91425" wrap="square" tIns="45700">
            <a:noAutofit/>
          </a:bodyPr>
          <a:lstStyle/>
          <a:p>
            <a:pPr indent="0" lvl="0" marL="0" marR="0" rtl="0" algn="r">
              <a:lnSpc>
                <a:spcPct val="75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r">
              <a:lnSpc>
                <a:spcPct val="7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Características de  un proyecto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nvSpPr>
        <p:spPr>
          <a:xfrm>
            <a:off x="432150" y="1226675"/>
            <a:ext cx="8388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Actividad</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Pensar y responder rápido con lo primero que se les ocurra</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74" name="Google Shape;474;p59"/>
          <p:cNvPicPr preferRelativeResize="0"/>
          <p:nvPr/>
        </p:nvPicPr>
        <p:blipFill>
          <a:blip r:embed="rId3">
            <a:alphaModFix/>
          </a:blip>
          <a:stretch>
            <a:fillRect/>
          </a:stretch>
        </p:blipFill>
        <p:spPr>
          <a:xfrm>
            <a:off x="6159550" y="3199475"/>
            <a:ext cx="2660600" cy="2660600"/>
          </a:xfrm>
          <a:prstGeom prst="rect">
            <a:avLst/>
          </a:prstGeom>
          <a:noFill/>
          <a:ln>
            <a:noFill/>
          </a:ln>
        </p:spPr>
      </p:pic>
      <p:pic>
        <p:nvPicPr>
          <p:cNvPr id="475" name="Google Shape;475;p59"/>
          <p:cNvPicPr preferRelativeResize="0"/>
          <p:nvPr/>
        </p:nvPicPr>
        <p:blipFill>
          <a:blip r:embed="rId4">
            <a:alphaModFix/>
          </a:blip>
          <a:stretch>
            <a:fillRect/>
          </a:stretch>
        </p:blipFill>
        <p:spPr>
          <a:xfrm>
            <a:off x="6916450" y="246925"/>
            <a:ext cx="1801676" cy="1801676"/>
          </a:xfrm>
          <a:prstGeom prst="rect">
            <a:avLst/>
          </a:prstGeom>
          <a:noFill/>
          <a:ln>
            <a:noFill/>
          </a:ln>
        </p:spPr>
      </p:pic>
      <p:sp>
        <p:nvSpPr>
          <p:cNvPr id="476" name="Google Shape;476;p59"/>
          <p:cNvSpPr txBox="1"/>
          <p:nvPr/>
        </p:nvSpPr>
        <p:spPr>
          <a:xfrm>
            <a:off x="69800" y="3309100"/>
            <a:ext cx="5757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highlight>
                  <a:srgbClr val="EAD1DC"/>
                </a:highlight>
              </a:rPr>
              <a:t>Un proyecto realizable o un concepto visto la clase pasada que empiece con la letra “E”</a:t>
            </a:r>
            <a:endParaRPr sz="3900">
              <a:highlight>
                <a:srgbClr val="EAD1DC"/>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nvSpPr>
        <p:spPr>
          <a:xfrm>
            <a:off x="432150" y="1226675"/>
            <a:ext cx="8388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Actividad</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Pensar y responder rápido con lo primero que se les ocurra</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pic>
        <p:nvPicPr>
          <p:cNvPr id="483" name="Google Shape;483;p60"/>
          <p:cNvPicPr preferRelativeResize="0"/>
          <p:nvPr/>
        </p:nvPicPr>
        <p:blipFill>
          <a:blip r:embed="rId3">
            <a:alphaModFix/>
          </a:blip>
          <a:stretch>
            <a:fillRect/>
          </a:stretch>
        </p:blipFill>
        <p:spPr>
          <a:xfrm>
            <a:off x="6159550" y="3199475"/>
            <a:ext cx="2660600" cy="2660600"/>
          </a:xfrm>
          <a:prstGeom prst="rect">
            <a:avLst/>
          </a:prstGeom>
          <a:noFill/>
          <a:ln>
            <a:noFill/>
          </a:ln>
        </p:spPr>
      </p:pic>
      <p:pic>
        <p:nvPicPr>
          <p:cNvPr id="484" name="Google Shape;484;p60"/>
          <p:cNvPicPr preferRelativeResize="0"/>
          <p:nvPr/>
        </p:nvPicPr>
        <p:blipFill>
          <a:blip r:embed="rId4">
            <a:alphaModFix/>
          </a:blip>
          <a:stretch>
            <a:fillRect/>
          </a:stretch>
        </p:blipFill>
        <p:spPr>
          <a:xfrm>
            <a:off x="6916450" y="246925"/>
            <a:ext cx="1801676" cy="1801676"/>
          </a:xfrm>
          <a:prstGeom prst="rect">
            <a:avLst/>
          </a:prstGeom>
          <a:noFill/>
          <a:ln>
            <a:noFill/>
          </a:ln>
        </p:spPr>
      </p:pic>
      <p:sp>
        <p:nvSpPr>
          <p:cNvPr id="485" name="Google Shape;485;p60"/>
          <p:cNvSpPr txBox="1"/>
          <p:nvPr/>
        </p:nvSpPr>
        <p:spPr>
          <a:xfrm>
            <a:off x="324800" y="3309088"/>
            <a:ext cx="5502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highlight>
                  <a:srgbClr val="A4C2F4"/>
                </a:highlight>
              </a:rPr>
              <a:t>Un proyecto realizable o un concepto visto la clase pasada que empiece con la letra “M”</a:t>
            </a:r>
            <a:endParaRPr sz="3900">
              <a:highlight>
                <a:srgbClr val="A4C2F4"/>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1"/>
          <p:cNvSpPr txBox="1"/>
          <p:nvPr>
            <p:ph type="title"/>
          </p:nvPr>
        </p:nvSpPr>
        <p:spPr>
          <a:xfrm>
            <a:off x="4429125" y="233362"/>
            <a:ext cx="4714875" cy="695325"/>
          </a:xfrm>
          <a:prstGeom prst="rect">
            <a:avLst/>
          </a:prstGeom>
          <a:noFill/>
          <a:ln>
            <a:noFill/>
          </a:ln>
        </p:spPr>
        <p:txBody>
          <a:bodyPr anchorCtr="0" anchor="t" bIns="45700" lIns="91425" spcFirstLastPara="1" rIns="91425" wrap="square" tIns="45700">
            <a:noAutofit/>
          </a:bodyPr>
          <a:lstStyle/>
          <a:p>
            <a:pPr indent="0" lvl="0" marL="0" rtl="0" algn="r">
              <a:lnSpc>
                <a:spcPct val="8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Grupos de Procesos de la Gestión de Proyectos</a:t>
            </a:r>
            <a:endParaRPr/>
          </a:p>
        </p:txBody>
      </p:sp>
      <p:sp>
        <p:nvSpPr>
          <p:cNvPr id="492" name="Google Shape;492;p61"/>
          <p:cNvSpPr/>
          <p:nvPr/>
        </p:nvSpPr>
        <p:spPr>
          <a:xfrm>
            <a:off x="1589087" y="1214437"/>
            <a:ext cx="5688012" cy="3744912"/>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3" name="Google Shape;493;p61"/>
          <p:cNvSpPr/>
          <p:nvPr/>
        </p:nvSpPr>
        <p:spPr>
          <a:xfrm>
            <a:off x="2452687" y="1358900"/>
            <a:ext cx="4321175" cy="4032250"/>
          </a:xfrm>
          <a:prstGeom prst="ellipse">
            <a:avLst/>
          </a:prstGeom>
          <a:solidFill>
            <a:srgbClr val="99FF66"/>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4" name="Google Shape;494;p61"/>
          <p:cNvSpPr/>
          <p:nvPr/>
        </p:nvSpPr>
        <p:spPr>
          <a:xfrm>
            <a:off x="3605212" y="1503362"/>
            <a:ext cx="2160587" cy="2016125"/>
          </a:xfrm>
          <a:custGeom>
            <a:rect b="b" l="l" r="r" t="t"/>
            <a:pathLst>
              <a:path extrusionOk="0" h="21600" w="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5" name="Google Shape;495;p61"/>
          <p:cNvSpPr/>
          <p:nvPr/>
        </p:nvSpPr>
        <p:spPr>
          <a:xfrm rot="10800000">
            <a:off x="3389312" y="2943225"/>
            <a:ext cx="2160587" cy="2089150"/>
          </a:xfrm>
          <a:custGeom>
            <a:rect b="b" l="l" r="r" t="t"/>
            <a:pathLst>
              <a:path extrusionOk="0" h="21600" w="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6" name="Google Shape;496;p61"/>
          <p:cNvSpPr/>
          <p:nvPr/>
        </p:nvSpPr>
        <p:spPr>
          <a:xfrm>
            <a:off x="1660525" y="2727325"/>
            <a:ext cx="1800225" cy="1152525"/>
          </a:xfrm>
          <a:prstGeom prst="rightArrow">
            <a:avLst>
              <a:gd fmla="val 50000" name="adj1"/>
              <a:gd fmla="val 50000" name="adj2"/>
            </a:avLst>
          </a:pr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Procesos de</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 iniciación</a:t>
            </a:r>
            <a:endParaRPr/>
          </a:p>
        </p:txBody>
      </p:sp>
      <p:sp>
        <p:nvSpPr>
          <p:cNvPr id="497" name="Google Shape;497;p61"/>
          <p:cNvSpPr/>
          <p:nvPr/>
        </p:nvSpPr>
        <p:spPr>
          <a:xfrm>
            <a:off x="5765800" y="2727325"/>
            <a:ext cx="1728787" cy="1079500"/>
          </a:xfrm>
          <a:prstGeom prst="rightArrow">
            <a:avLst>
              <a:gd fmla="val 50000" name="adj1"/>
              <a:gd fmla="val 50000" name="adj2"/>
            </a:avLst>
          </a:pr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Procesos de</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 cierre</a:t>
            </a:r>
            <a:endParaRPr/>
          </a:p>
        </p:txBody>
      </p:sp>
      <p:sp>
        <p:nvSpPr>
          <p:cNvPr id="498" name="Google Shape;498;p61"/>
          <p:cNvSpPr txBox="1"/>
          <p:nvPr/>
        </p:nvSpPr>
        <p:spPr>
          <a:xfrm>
            <a:off x="3894137" y="1719262"/>
            <a:ext cx="1368425" cy="287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Procesos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de planificación</a:t>
            </a:r>
            <a:endParaRPr/>
          </a:p>
        </p:txBody>
      </p:sp>
      <p:sp>
        <p:nvSpPr>
          <p:cNvPr id="499" name="Google Shape;499;p61"/>
          <p:cNvSpPr txBox="1"/>
          <p:nvPr/>
        </p:nvSpPr>
        <p:spPr>
          <a:xfrm>
            <a:off x="5405437" y="3879850"/>
            <a:ext cx="1368425" cy="287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Procesos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de</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seguimiento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y control</a:t>
            </a:r>
            <a:endParaRPr/>
          </a:p>
        </p:txBody>
      </p:sp>
      <p:sp>
        <p:nvSpPr>
          <p:cNvPr id="500" name="Google Shape;500;p61"/>
          <p:cNvSpPr txBox="1"/>
          <p:nvPr/>
        </p:nvSpPr>
        <p:spPr>
          <a:xfrm>
            <a:off x="3965575" y="4527550"/>
            <a:ext cx="1368425" cy="287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Procesos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de ejecución</a:t>
            </a:r>
            <a:endParaRPr/>
          </a:p>
        </p:txBody>
      </p:sp>
      <p:sp>
        <p:nvSpPr>
          <p:cNvPr id="501" name="Google Shape;501;p61"/>
          <p:cNvSpPr/>
          <p:nvPr/>
        </p:nvSpPr>
        <p:spPr>
          <a:xfrm>
            <a:off x="796925" y="2943225"/>
            <a:ext cx="792162" cy="792162"/>
          </a:xfrm>
          <a:prstGeom prst="ellipse">
            <a:avLst/>
          </a:prstGeom>
          <a:solidFill>
            <a:srgbClr val="FFFF00"/>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Comienzo</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del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a:p>
            <a:pPr indent="0" lvl="0" marL="0" marR="0" rtl="0" algn="l">
              <a:lnSpc>
                <a:spcPct val="100000"/>
              </a:lnSpc>
              <a:spcBef>
                <a:spcPts val="0"/>
              </a:spcBef>
              <a:spcAft>
                <a:spcPts val="0"/>
              </a:spcAft>
              <a:buNone/>
            </a:pPr>
            <a:r>
              <a:t/>
            </a:r>
            <a:endParaRPr b="1" i="0" sz="1000" u="none">
              <a:solidFill>
                <a:schemeClr val="dk1"/>
              </a:solidFill>
              <a:latin typeface="Century Gothic"/>
              <a:ea typeface="Century Gothic"/>
              <a:cs typeface="Century Gothic"/>
              <a:sym typeface="Century Gothic"/>
            </a:endParaRPr>
          </a:p>
        </p:txBody>
      </p:sp>
      <p:sp>
        <p:nvSpPr>
          <p:cNvPr id="502" name="Google Shape;502;p61"/>
          <p:cNvSpPr/>
          <p:nvPr/>
        </p:nvSpPr>
        <p:spPr>
          <a:xfrm>
            <a:off x="7566025" y="2871787"/>
            <a:ext cx="792162" cy="792162"/>
          </a:xfrm>
          <a:prstGeom prst="ellipse">
            <a:avLst/>
          </a:prstGeom>
          <a:solidFill>
            <a:srgbClr val="FFFF00"/>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Fin del </a:t>
            </a:r>
            <a:endParaRPr/>
          </a:p>
          <a:p>
            <a:pPr indent="0" lvl="0" marL="0" marR="0" rtl="0" algn="ctr">
              <a:lnSpc>
                <a:spcPct val="100000"/>
              </a:lnSpc>
              <a:spcBef>
                <a:spcPts val="0"/>
              </a:spcBef>
              <a:spcAft>
                <a:spcPts val="0"/>
              </a:spcAft>
              <a:buClr>
                <a:schemeClr val="dk1"/>
              </a:buClr>
              <a:buSzPts val="1000"/>
              <a:buFont typeface="Century Gothic"/>
              <a:buNone/>
            </a:pPr>
            <a:r>
              <a:rPr b="1" i="0" lang="en-US" sz="1000" u="none">
                <a:solidFill>
                  <a:schemeClr val="dk1"/>
                </a:solidFill>
                <a:latin typeface="Century Gothic"/>
                <a:ea typeface="Century Gothic"/>
                <a:cs typeface="Century Gothic"/>
                <a:sym typeface="Century Gothic"/>
              </a:rPr>
              <a:t>proyecto</a:t>
            </a:r>
            <a:endParaRPr/>
          </a:p>
          <a:p>
            <a:pPr indent="0" lvl="0" marL="0" marR="0" rtl="0" algn="l">
              <a:lnSpc>
                <a:spcPct val="100000"/>
              </a:lnSpc>
              <a:spcBef>
                <a:spcPts val="0"/>
              </a:spcBef>
              <a:spcAft>
                <a:spcPts val="0"/>
              </a:spcAft>
              <a:buNone/>
            </a:pPr>
            <a:r>
              <a:t/>
            </a:r>
            <a:endParaRPr b="1" i="0" sz="1000" u="none">
              <a:solidFill>
                <a:schemeClr val="dk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type="title"/>
          </p:nvPr>
        </p:nvSpPr>
        <p:spPr>
          <a:xfrm>
            <a:off x="4643437" y="214312"/>
            <a:ext cx="4429125" cy="1079500"/>
          </a:xfrm>
          <a:prstGeom prst="rect">
            <a:avLst/>
          </a:prstGeom>
          <a:noFill/>
          <a:ln>
            <a:noFill/>
          </a:ln>
        </p:spPr>
        <p:txBody>
          <a:bodyPr anchorCtr="0" anchor="t" bIns="45700" lIns="91425" spcFirstLastPara="1" rIns="91425" wrap="square" tIns="45700">
            <a:noAutofit/>
          </a:bodyPr>
          <a:lstStyle/>
          <a:p>
            <a:pPr indent="0" lvl="0" marL="0" rtl="0" algn="r">
              <a:lnSpc>
                <a:spcPct val="85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Grupos de Procesos de la   Gestión de Proyectos</a:t>
            </a:r>
            <a:endParaRPr/>
          </a:p>
        </p:txBody>
      </p:sp>
      <p:sp>
        <p:nvSpPr>
          <p:cNvPr id="509" name="Google Shape;509;p62"/>
          <p:cNvSpPr txBox="1"/>
          <p:nvPr>
            <p:ph idx="1" type="body"/>
          </p:nvPr>
        </p:nvSpPr>
        <p:spPr>
          <a:xfrm>
            <a:off x="428625" y="1055687"/>
            <a:ext cx="8467725" cy="5445125"/>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800"/>
              <a:buNone/>
            </a:pPr>
            <a:r>
              <a:t/>
            </a:r>
            <a:endParaRPr b="0" i="0" sz="1800" u="none">
              <a:solidFill>
                <a:schemeClr val="dk1"/>
              </a:solidFill>
              <a:latin typeface="Century Gothic"/>
              <a:ea typeface="Century Gothic"/>
              <a:cs typeface="Century Gothic"/>
              <a:sym typeface="Century Gothic"/>
            </a:endParaRPr>
          </a:p>
          <a:p>
            <a:pPr indent="-114300" lvl="0" marL="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Procesos de INICIO:  autorizan y definen el alcance del proyecto</a:t>
            </a:r>
            <a:endParaRPr/>
          </a:p>
          <a:p>
            <a:pPr indent="0" lvl="0" marL="0" rtl="0" algn="l">
              <a:lnSpc>
                <a:spcPct val="100000"/>
              </a:lnSpc>
              <a:spcBef>
                <a:spcPts val="36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Procesos de PLANIFICACIÓN:  refinan el alcance del proyecto  y desarrollan el plan de gestión del proyecto</a:t>
            </a:r>
            <a:endParaRPr/>
          </a:p>
          <a:p>
            <a:pPr indent="0" lvl="0" marL="0" rtl="0" algn="l">
              <a:lnSpc>
                <a:spcPct val="100000"/>
              </a:lnSpc>
              <a:spcBef>
                <a:spcPts val="36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Procesos de EJECUCIÓN:  completan el trabajo definido en el plan de gestión del proyecto</a:t>
            </a:r>
            <a:endParaRPr/>
          </a:p>
          <a:p>
            <a:pPr indent="0" lvl="0" marL="0" rtl="0" algn="l">
              <a:lnSpc>
                <a:spcPct val="100000"/>
              </a:lnSpc>
              <a:spcBef>
                <a:spcPts val="36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Procesos de CONTROL:  miden y supervisan la ejecución de proyecto, pudiendo originar acciones correctivas</a:t>
            </a:r>
            <a:endParaRPr/>
          </a:p>
          <a:p>
            <a:pPr indent="0" lvl="0" marL="0" rtl="0" algn="l">
              <a:lnSpc>
                <a:spcPct val="100000"/>
              </a:lnSpc>
              <a:spcBef>
                <a:spcPts val="360"/>
              </a:spcBef>
              <a:spcAft>
                <a:spcPts val="0"/>
              </a:spcAft>
              <a:buClr>
                <a:schemeClr val="dk1"/>
              </a:buClr>
              <a:buSzPts val="1800"/>
              <a:buNone/>
            </a:pPr>
            <a:r>
              <a:t/>
            </a:r>
            <a:endParaRPr b="0" i="0" sz="1800" u="none">
              <a:solidFill>
                <a:schemeClr val="dk1"/>
              </a:solidFill>
              <a:latin typeface="Century Gothic"/>
              <a:ea typeface="Century Gothic"/>
              <a:cs typeface="Century Gothic"/>
              <a:sym typeface="Century Gothic"/>
            </a:endParaRPr>
          </a:p>
          <a:p>
            <a:pPr indent="-114300" lvl="0" marL="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Procesos de CIERRE:  finalizan todas actividades del proyecto  y transfieren el producto terminado a terceros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idx="1" type="body"/>
          </p:nvPr>
        </p:nvSpPr>
        <p:spPr>
          <a:xfrm>
            <a:off x="685800" y="1524000"/>
            <a:ext cx="7772400" cy="49530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descr="Resultado de imagen para grupos de procesos y areas de conocimiento pmbok 6" id="515" name="Google Shape;515;p63"/>
          <p:cNvPicPr preferRelativeResize="0"/>
          <p:nvPr/>
        </p:nvPicPr>
        <p:blipFill rotWithShape="1">
          <a:blip r:embed="rId3">
            <a:alphaModFix/>
          </a:blip>
          <a:srcRect b="0" l="0" r="0" t="0"/>
          <a:stretch/>
        </p:blipFill>
        <p:spPr>
          <a:xfrm>
            <a:off x="0" y="765175"/>
            <a:ext cx="9144000" cy="5472112"/>
          </a:xfrm>
          <a:prstGeom prst="rect">
            <a:avLst/>
          </a:prstGeom>
          <a:noFill/>
          <a:ln cap="flat" cmpd="sng" w="9525">
            <a:solidFill>
              <a:schemeClr val="lt1"/>
            </a:solidFill>
            <a:prstDash val="solid"/>
            <a:miter lim="800000"/>
            <a:headEnd len="sm" w="sm" type="none"/>
            <a:tailEnd len="sm" w="sm" type="none"/>
          </a:ln>
        </p:spPr>
      </p:pic>
      <p:sp>
        <p:nvSpPr>
          <p:cNvPr id="516" name="Google Shape;516;p63"/>
          <p:cNvSpPr txBox="1"/>
          <p:nvPr/>
        </p:nvSpPr>
        <p:spPr>
          <a:xfrm>
            <a:off x="0" y="1785937"/>
            <a:ext cx="1476375" cy="3571875"/>
          </a:xfrm>
          <a:prstGeom prst="rect">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type="title"/>
          </p:nvPr>
        </p:nvSpPr>
        <p:spPr>
          <a:xfrm>
            <a:off x="4500562" y="285750"/>
            <a:ext cx="4572000" cy="4540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Gestión del alcance del Proyecto</a:t>
            </a:r>
            <a:endParaRPr/>
          </a:p>
        </p:txBody>
      </p:sp>
      <p:sp>
        <p:nvSpPr>
          <p:cNvPr id="522" name="Google Shape;522;p64"/>
          <p:cNvSpPr txBox="1"/>
          <p:nvPr>
            <p:ph idx="1" type="body"/>
          </p:nvPr>
        </p:nvSpPr>
        <p:spPr>
          <a:xfrm>
            <a:off x="785812" y="1844675"/>
            <a:ext cx="7705725" cy="3673475"/>
          </a:xfrm>
          <a:prstGeom prst="rect">
            <a:avLst/>
          </a:prstGeom>
          <a:noFill/>
          <a:ln>
            <a:noFill/>
          </a:ln>
        </p:spPr>
        <p:txBody>
          <a:bodyPr anchorCtr="0" anchor="t" bIns="45700" lIns="91425" spcFirstLastPara="1" rIns="91425" wrap="square" tIns="45700">
            <a:noAutofit/>
          </a:bodyPr>
          <a:lstStyle/>
          <a:p>
            <a:pPr indent="-298450" lvl="1" marL="742950" rtl="0" algn="l">
              <a:lnSpc>
                <a:spcPct val="90000"/>
              </a:lnSpc>
              <a:spcBef>
                <a:spcPts val="0"/>
              </a:spcBef>
              <a:spcAft>
                <a:spcPts val="0"/>
              </a:spcAft>
              <a:buClr>
                <a:schemeClr val="dk1"/>
              </a:buClr>
              <a:buSzPts val="2000"/>
              <a:buFont typeface="Century Gothic"/>
              <a:buChar char="⮚"/>
            </a:pPr>
            <a:r>
              <a:rPr i="0" lang="en-US" sz="2000" u="none">
                <a:solidFill>
                  <a:schemeClr val="dk1"/>
                </a:solidFill>
                <a:latin typeface="Century Gothic"/>
                <a:ea typeface="Century Gothic"/>
                <a:cs typeface="Century Gothic"/>
                <a:sym typeface="Century Gothic"/>
              </a:rPr>
              <a:t>Comprende los procesos necesarios para asegurarse que el proyecto incluya todo el trabajo requerido (y sólo el trabajo requerido) para completar el proyecto satisfactoriamente. </a:t>
            </a:r>
            <a:endParaRPr sz="2000">
              <a:latin typeface="Century Gothic"/>
              <a:ea typeface="Century Gothic"/>
              <a:cs typeface="Century Gothic"/>
              <a:sym typeface="Century Gothic"/>
            </a:endParaRPr>
          </a:p>
          <a:p>
            <a:pPr indent="-285750" lvl="1" marL="742950" rtl="0" algn="l">
              <a:lnSpc>
                <a:spcPct val="90000"/>
              </a:lnSpc>
              <a:spcBef>
                <a:spcPts val="0"/>
              </a:spcBef>
              <a:spcAft>
                <a:spcPts val="0"/>
              </a:spcAft>
              <a:buClr>
                <a:schemeClr val="dk1"/>
              </a:buClr>
              <a:buSzPts val="1800"/>
              <a:buNone/>
            </a:pPr>
            <a:r>
              <a:t/>
            </a:r>
            <a:endParaRPr i="0" sz="2000" u="none">
              <a:solidFill>
                <a:schemeClr val="dk1"/>
              </a:solidFill>
              <a:latin typeface="Century Gothic"/>
              <a:ea typeface="Century Gothic"/>
              <a:cs typeface="Century Gothic"/>
              <a:sym typeface="Century Gothic"/>
            </a:endParaRPr>
          </a:p>
          <a:p>
            <a:pPr indent="-285750" lvl="1" marL="742950" rtl="0" algn="l">
              <a:lnSpc>
                <a:spcPct val="90000"/>
              </a:lnSpc>
              <a:spcBef>
                <a:spcPts val="0"/>
              </a:spcBef>
              <a:spcAft>
                <a:spcPts val="0"/>
              </a:spcAft>
              <a:buClr>
                <a:schemeClr val="dk1"/>
              </a:buClr>
              <a:buSzPts val="1800"/>
              <a:buNone/>
            </a:pPr>
            <a:r>
              <a:t/>
            </a:r>
            <a:endParaRPr i="0" sz="2000" u="none">
              <a:solidFill>
                <a:schemeClr val="dk1"/>
              </a:solidFill>
              <a:latin typeface="Century Gothic"/>
              <a:ea typeface="Century Gothic"/>
              <a:cs typeface="Century Gothic"/>
              <a:sym typeface="Century Gothic"/>
            </a:endParaRPr>
          </a:p>
          <a:p>
            <a:pPr indent="-298450" lvl="1" marL="742950" rtl="0" algn="l">
              <a:lnSpc>
                <a:spcPct val="90000"/>
              </a:lnSpc>
              <a:spcBef>
                <a:spcPts val="0"/>
              </a:spcBef>
              <a:spcAft>
                <a:spcPts val="0"/>
              </a:spcAft>
              <a:buClr>
                <a:schemeClr val="dk1"/>
              </a:buClr>
              <a:buSzPts val="2000"/>
              <a:buFont typeface="Century Gothic"/>
              <a:buChar char="⮚"/>
            </a:pPr>
            <a:r>
              <a:rPr i="0" lang="en-US" sz="2000" u="none">
                <a:solidFill>
                  <a:schemeClr val="dk1"/>
                </a:solidFill>
                <a:latin typeface="Century Gothic"/>
                <a:ea typeface="Century Gothic"/>
                <a:cs typeface="Century Gothic"/>
                <a:sym typeface="Century Gothic"/>
              </a:rPr>
              <a:t>La gestión del alcance del proyecto apunta principalmente a la definición y el control de lo que está y no está incluído en el proyecto.</a:t>
            </a:r>
            <a:endParaRPr sz="2000">
              <a:latin typeface="Century Gothic"/>
              <a:ea typeface="Century Gothic"/>
              <a:cs typeface="Century Gothic"/>
              <a:sym typeface="Century Gothic"/>
            </a:endParaRPr>
          </a:p>
        </p:txBody>
      </p:sp>
      <p:sp>
        <p:nvSpPr>
          <p:cNvPr id="523" name="Google Shape;523;p64"/>
          <p:cNvSpPr txBox="1"/>
          <p:nvPr/>
        </p:nvSpPr>
        <p:spPr>
          <a:xfrm>
            <a:off x="6804025" y="6237287"/>
            <a:ext cx="2016125" cy="215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ahoma"/>
              <a:buNone/>
            </a:pPr>
            <a:r>
              <a:rPr b="0" i="0" lang="en-US" sz="1000" u="none">
                <a:solidFill>
                  <a:schemeClr val="dk1"/>
                </a:solidFill>
                <a:latin typeface="Tahoma"/>
                <a:ea typeface="Tahoma"/>
                <a:cs typeface="Tahoma"/>
                <a:sym typeface="Tahoma"/>
              </a:rPr>
              <a:t>Fuente: PMBOK®, 3ra. edición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5"/>
          <p:cNvSpPr txBox="1"/>
          <p:nvPr/>
        </p:nvSpPr>
        <p:spPr>
          <a:xfrm>
            <a:off x="5286375" y="214312"/>
            <a:ext cx="3643312" cy="668337"/>
          </a:xfrm>
          <a:prstGeom prst="rect">
            <a:avLst/>
          </a:prstGeom>
          <a:noFill/>
          <a:ln>
            <a:noFill/>
          </a:ln>
        </p:spPr>
        <p:txBody>
          <a:bodyPr anchorCtr="0" anchor="ctr" bIns="46025" lIns="92075" spcFirstLastPara="1" rIns="92075" wrap="square" tIns="46025">
            <a:noAutofit/>
          </a:bodyPr>
          <a:lstStyle/>
          <a:p>
            <a:pPr indent="0" lvl="0" marL="0" marR="0" rtl="0" algn="r">
              <a:lnSpc>
                <a:spcPct val="7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Alcance del proyecto y Alcance del </a:t>
            </a:r>
            <a:endParaRPr/>
          </a:p>
          <a:p>
            <a:pPr indent="0" lvl="0" marL="0" marR="0" rtl="0" algn="r">
              <a:lnSpc>
                <a:spcPct val="7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Producto     </a:t>
            </a:r>
            <a:endParaRPr/>
          </a:p>
        </p:txBody>
      </p:sp>
      <p:sp>
        <p:nvSpPr>
          <p:cNvPr id="530" name="Google Shape;530;p65"/>
          <p:cNvSpPr txBox="1"/>
          <p:nvPr/>
        </p:nvSpPr>
        <p:spPr>
          <a:xfrm>
            <a:off x="1143000" y="1714500"/>
            <a:ext cx="6913562" cy="3095625"/>
          </a:xfrm>
          <a:prstGeom prst="rect">
            <a:avLst/>
          </a:prstGeom>
          <a:noFill/>
          <a:ln>
            <a:noFill/>
          </a:ln>
        </p:spPr>
        <p:txBody>
          <a:bodyPr anchorCtr="0" anchor="t" bIns="46025" lIns="92075" spcFirstLastPara="1" rIns="92075" wrap="square" tIns="46025">
            <a:noAutofit/>
          </a:bodyPr>
          <a:lstStyle/>
          <a:p>
            <a:pPr indent="-609600" lvl="0" marL="609600" marR="0" rtl="0" algn="l">
              <a:lnSpc>
                <a:spcPct val="75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t>
            </a:r>
            <a:r>
              <a:rPr b="0" i="0" lang="en-US" sz="1800" u="sng">
                <a:solidFill>
                  <a:schemeClr val="dk1"/>
                </a:solidFill>
                <a:latin typeface="Century Gothic"/>
                <a:ea typeface="Century Gothic"/>
                <a:cs typeface="Century Gothic"/>
                <a:sym typeface="Century Gothic"/>
              </a:rPr>
              <a:t>Alcance del PROYECTO</a:t>
            </a:r>
            <a:r>
              <a:rPr b="0" i="0" lang="en-US" sz="1800" u="none">
                <a:solidFill>
                  <a:schemeClr val="dk1"/>
                </a:solidFill>
                <a:latin typeface="Century Gothic"/>
                <a:ea typeface="Century Gothic"/>
                <a:cs typeface="Century Gothic"/>
                <a:sym typeface="Century Gothic"/>
              </a:rPr>
              <a:t>: </a:t>
            </a:r>
            <a:endParaRPr/>
          </a:p>
          <a:p>
            <a:pPr indent="-609600" lvl="0" marL="609600" marR="0" rtl="0" algn="l">
              <a:lnSpc>
                <a:spcPct val="75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Todo el trabajo requerido para completar el proyecto y</a:t>
            </a:r>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generar el producto especificado.  </a:t>
            </a:r>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t>
            </a:r>
            <a:endParaRPr/>
          </a:p>
          <a:p>
            <a:pPr indent="-609600" lvl="0" marL="609600" marR="0" rtl="0" algn="l">
              <a:lnSpc>
                <a:spcPct val="75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75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t>
            </a:r>
            <a:r>
              <a:rPr b="0" i="0" lang="en-US" sz="1800" u="sng">
                <a:solidFill>
                  <a:schemeClr val="dk1"/>
                </a:solidFill>
                <a:latin typeface="Century Gothic"/>
                <a:ea typeface="Century Gothic"/>
                <a:cs typeface="Century Gothic"/>
                <a:sym typeface="Century Gothic"/>
              </a:rPr>
              <a:t>Alcance del PRODUCTO</a:t>
            </a:r>
            <a:r>
              <a:rPr b="0" i="0" lang="en-US" sz="1800" u="none">
                <a:solidFill>
                  <a:schemeClr val="dk1"/>
                </a:solidFill>
                <a:latin typeface="Century Gothic"/>
                <a:ea typeface="Century Gothic"/>
                <a:cs typeface="Century Gothic"/>
                <a:sym typeface="Century Gothic"/>
              </a:rPr>
              <a:t>:  </a:t>
            </a:r>
            <a:endParaRPr/>
          </a:p>
          <a:p>
            <a:pPr indent="-609600" lvl="0" marL="609600" marR="0" rtl="0" algn="l">
              <a:lnSpc>
                <a:spcPct val="75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Todas las características y funcionalidades que describen</a:t>
            </a:r>
            <a:endParaRPr/>
          </a:p>
          <a:p>
            <a:pPr indent="-609600" lvl="0" marL="609600" marR="0" rtl="0" algn="l">
              <a:lnSpc>
                <a:spcPct val="75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al producto generado por el proyecto.</a:t>
            </a:r>
            <a:endParaRPr/>
          </a:p>
        </p:txBody>
      </p:sp>
      <p:pic>
        <p:nvPicPr>
          <p:cNvPr id="531" name="Google Shape;531;p65"/>
          <p:cNvPicPr preferRelativeResize="0"/>
          <p:nvPr/>
        </p:nvPicPr>
        <p:blipFill rotWithShape="1">
          <a:blip r:embed="rId3">
            <a:alphaModFix/>
          </a:blip>
          <a:srcRect b="0" l="0" r="0" t="0"/>
          <a:stretch/>
        </p:blipFill>
        <p:spPr>
          <a:xfrm>
            <a:off x="6556375" y="2643187"/>
            <a:ext cx="1179512" cy="1143000"/>
          </a:xfrm>
          <a:prstGeom prst="rect">
            <a:avLst/>
          </a:prstGeom>
          <a:noFill/>
          <a:ln>
            <a:noFill/>
          </a:ln>
        </p:spPr>
      </p:pic>
      <p:pic>
        <p:nvPicPr>
          <p:cNvPr id="532" name="Google Shape;532;p65"/>
          <p:cNvPicPr preferRelativeResize="0"/>
          <p:nvPr/>
        </p:nvPicPr>
        <p:blipFill rotWithShape="1">
          <a:blip r:embed="rId4">
            <a:alphaModFix/>
          </a:blip>
          <a:srcRect b="0" l="0" r="0" t="0"/>
          <a:stretch/>
        </p:blipFill>
        <p:spPr>
          <a:xfrm>
            <a:off x="6572250" y="4429125"/>
            <a:ext cx="1168400" cy="1143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4929187" y="260350"/>
            <a:ext cx="4000500" cy="668337"/>
          </a:xfrm>
          <a:prstGeom prst="rect">
            <a:avLst/>
          </a:prstGeom>
          <a:noFill/>
          <a:ln>
            <a:noFill/>
          </a:ln>
        </p:spPr>
        <p:txBody>
          <a:bodyPr anchorCtr="0" anchor="t" bIns="45700" lIns="91425" spcFirstLastPara="1" rIns="91425" wrap="square" tIns="45700">
            <a:noAutofit/>
          </a:bodyPr>
          <a:lstStyle/>
          <a:p>
            <a:pPr indent="0" lvl="0" marL="0" rtl="0" algn="r">
              <a:lnSpc>
                <a:spcPct val="7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Formalización  del Proyecto</a:t>
            </a:r>
            <a:endParaRPr/>
          </a:p>
        </p:txBody>
      </p:sp>
      <p:sp>
        <p:nvSpPr>
          <p:cNvPr id="539" name="Google Shape;539;p66"/>
          <p:cNvSpPr txBox="1"/>
          <p:nvPr>
            <p:ph idx="1" type="body"/>
          </p:nvPr>
        </p:nvSpPr>
        <p:spPr>
          <a:xfrm>
            <a:off x="285750" y="1643062"/>
            <a:ext cx="2714625" cy="4286250"/>
          </a:xfrm>
          <a:prstGeom prst="rect">
            <a:avLst/>
          </a:prstGeom>
          <a:noFill/>
          <a:ln>
            <a:noFill/>
          </a:ln>
        </p:spPr>
        <p:txBody>
          <a:bodyPr anchorCtr="0" anchor="t" bIns="45700" lIns="91425" spcFirstLastPara="1" rIns="91425" wrap="square" tIns="45700">
            <a:noAutofit/>
          </a:bodyPr>
          <a:lstStyle/>
          <a:p>
            <a:pPr indent="0" lvl="0" marL="71437" rtl="0" algn="ctr">
              <a:lnSpc>
                <a:spcPct val="100000"/>
              </a:lnSpc>
              <a:spcBef>
                <a:spcPts val="0"/>
              </a:spcBef>
              <a:spcAft>
                <a:spcPts val="0"/>
              </a:spcAft>
              <a:buClr>
                <a:schemeClr val="dk1"/>
              </a:buClr>
              <a:buSzPts val="1800"/>
              <a:buNone/>
            </a:pPr>
            <a:r>
              <a:rPr b="1" i="0" lang="en-US" sz="1800" u="none">
                <a:solidFill>
                  <a:schemeClr val="dk1"/>
                </a:solidFill>
                <a:latin typeface="Century Gothic"/>
                <a:ea typeface="Century Gothic"/>
                <a:cs typeface="Century Gothic"/>
                <a:sym typeface="Century Gothic"/>
              </a:rPr>
              <a:t>o   Project Charter </a:t>
            </a:r>
            <a:r>
              <a:rPr b="0" i="0" lang="en-US" sz="1800" u="none">
                <a:solidFill>
                  <a:schemeClr val="dk1"/>
                </a:solidFill>
                <a:latin typeface="Century Gothic"/>
                <a:ea typeface="Century Gothic"/>
                <a:cs typeface="Century Gothic"/>
                <a:sym typeface="Century Gothic"/>
              </a:rPr>
              <a:t> </a:t>
            </a:r>
            <a:endParaRPr/>
          </a:p>
          <a:p>
            <a:pPr indent="0" lvl="0" marL="71437" rtl="0" algn="ctr">
              <a:lnSpc>
                <a:spcPct val="100000"/>
              </a:lnSpc>
              <a:spcBef>
                <a:spcPts val="1200"/>
              </a:spcBef>
              <a:spcAft>
                <a:spcPts val="0"/>
              </a:spcAft>
              <a:buClr>
                <a:schemeClr val="dk1"/>
              </a:buClr>
              <a:buSzPts val="1800"/>
              <a:buNone/>
            </a:pPr>
            <a:r>
              <a:t/>
            </a:r>
            <a:endParaRPr b="0" i="0" sz="1800" u="none">
              <a:solidFill>
                <a:schemeClr val="dk1"/>
              </a:solidFill>
              <a:latin typeface="Century Gothic"/>
              <a:ea typeface="Century Gothic"/>
              <a:cs typeface="Century Gothic"/>
              <a:sym typeface="Century Gothic"/>
            </a:endParaRPr>
          </a:p>
          <a:p>
            <a:pPr indent="0" lvl="0" marL="71437" rtl="0" algn="ctr">
              <a:lnSpc>
                <a:spcPct val="100000"/>
              </a:lnSpc>
              <a:spcBef>
                <a:spcPts val="1200"/>
              </a:spcBef>
              <a:spcAft>
                <a:spcPts val="0"/>
              </a:spcAft>
              <a:buClr>
                <a:schemeClr val="dk1"/>
              </a:buClr>
              <a:buSzPts val="1800"/>
              <a:buNone/>
            </a:pPr>
            <a:r>
              <a:t/>
            </a:r>
            <a:endParaRPr b="0" i="0" sz="1800" u="none">
              <a:solidFill>
                <a:schemeClr val="dk1"/>
              </a:solidFill>
              <a:latin typeface="Century Gothic"/>
              <a:ea typeface="Century Gothic"/>
              <a:cs typeface="Century Gothic"/>
              <a:sym typeface="Century Gothic"/>
            </a:endParaRPr>
          </a:p>
          <a:p>
            <a:pPr indent="0" lvl="0" marL="71437" rtl="0" algn="ctr">
              <a:lnSpc>
                <a:spcPct val="100000"/>
              </a:lnSpc>
              <a:spcBef>
                <a:spcPts val="1200"/>
              </a:spcBef>
              <a:spcAft>
                <a:spcPts val="0"/>
              </a:spcAft>
              <a:buClr>
                <a:schemeClr val="dk1"/>
              </a:buClr>
              <a:buSzPts val="1800"/>
              <a:buNone/>
            </a:pPr>
            <a:r>
              <a:rPr b="0" i="0" lang="en-US" sz="1800" u="none">
                <a:solidFill>
                  <a:schemeClr val="dk1"/>
                </a:solidFill>
                <a:latin typeface="Century Gothic"/>
                <a:ea typeface="Century Gothic"/>
                <a:cs typeface="Century Gothic"/>
                <a:sym typeface="Century Gothic"/>
              </a:rPr>
              <a:t>Autoriza formalmente  </a:t>
            </a:r>
            <a:endParaRPr/>
          </a:p>
          <a:p>
            <a:pPr indent="0" lvl="0" marL="71437" rtl="0" algn="ctr">
              <a:lnSpc>
                <a:spcPct val="100000"/>
              </a:lnSpc>
              <a:spcBef>
                <a:spcPts val="1200"/>
              </a:spcBef>
              <a:spcAft>
                <a:spcPts val="0"/>
              </a:spcAft>
              <a:buClr>
                <a:schemeClr val="dk1"/>
              </a:buClr>
              <a:buSzPts val="1800"/>
              <a:buNone/>
            </a:pPr>
            <a:r>
              <a:rPr b="0" i="0" lang="en-US" sz="1800" u="none">
                <a:solidFill>
                  <a:schemeClr val="dk1"/>
                </a:solidFill>
                <a:latin typeface="Century Gothic"/>
                <a:ea typeface="Century Gothic"/>
                <a:cs typeface="Century Gothic"/>
                <a:sym typeface="Century Gothic"/>
              </a:rPr>
              <a:t>el proyecto y al </a:t>
            </a:r>
            <a:endParaRPr/>
          </a:p>
          <a:p>
            <a:pPr indent="0" lvl="0" marL="71437" rtl="0" algn="ctr">
              <a:lnSpc>
                <a:spcPct val="100000"/>
              </a:lnSpc>
              <a:spcBef>
                <a:spcPts val="1200"/>
              </a:spcBef>
              <a:spcAft>
                <a:spcPts val="0"/>
              </a:spcAft>
              <a:buClr>
                <a:schemeClr val="dk1"/>
              </a:buClr>
              <a:buSzPts val="1800"/>
              <a:buNone/>
            </a:pPr>
            <a:r>
              <a:rPr b="0" i="0" lang="en-US" sz="1800" u="none">
                <a:solidFill>
                  <a:schemeClr val="dk1"/>
                </a:solidFill>
                <a:latin typeface="Century Gothic"/>
                <a:ea typeface="Century Gothic"/>
                <a:cs typeface="Century Gothic"/>
                <a:sym typeface="Century Gothic"/>
              </a:rPr>
              <a:t>Project Manager </a:t>
            </a:r>
            <a:endParaRPr/>
          </a:p>
          <a:p>
            <a:pPr indent="0" lvl="0" marL="71437" rtl="0" algn="ctr">
              <a:lnSpc>
                <a:spcPct val="100000"/>
              </a:lnSpc>
              <a:spcBef>
                <a:spcPts val="1200"/>
              </a:spcBef>
              <a:spcAft>
                <a:spcPts val="0"/>
              </a:spcAft>
              <a:buClr>
                <a:schemeClr val="dk1"/>
              </a:buClr>
              <a:buSzPts val="1800"/>
              <a:buNone/>
            </a:pPr>
            <a:r>
              <a:rPr b="0" i="0" lang="en-US" sz="1800" u="none">
                <a:solidFill>
                  <a:schemeClr val="dk1"/>
                </a:solidFill>
                <a:latin typeface="Century Gothic"/>
                <a:ea typeface="Century Gothic"/>
                <a:cs typeface="Century Gothic"/>
                <a:sym typeface="Century Gothic"/>
              </a:rPr>
              <a:t>y lo formaliza el</a:t>
            </a:r>
            <a:endParaRPr/>
          </a:p>
          <a:p>
            <a:pPr indent="0" lvl="0" marL="71437" rtl="0" algn="ctr">
              <a:lnSpc>
                <a:spcPct val="100000"/>
              </a:lnSpc>
              <a:spcBef>
                <a:spcPts val="1200"/>
              </a:spcBef>
              <a:spcAft>
                <a:spcPts val="0"/>
              </a:spcAft>
              <a:buClr>
                <a:schemeClr val="dk1"/>
              </a:buClr>
              <a:buSzPts val="1800"/>
              <a:buNone/>
            </a:pPr>
            <a:r>
              <a:rPr b="0" i="0" lang="en-US" sz="1800" u="none">
                <a:solidFill>
                  <a:schemeClr val="dk1"/>
                </a:solidFill>
                <a:latin typeface="Century Gothic"/>
                <a:ea typeface="Century Gothic"/>
                <a:cs typeface="Century Gothic"/>
                <a:sym typeface="Century Gothic"/>
              </a:rPr>
              <a:t> </a:t>
            </a:r>
            <a:r>
              <a:rPr b="0" i="0" lang="en-US" sz="1800" u="sng">
                <a:solidFill>
                  <a:schemeClr val="dk1"/>
                </a:solidFill>
                <a:latin typeface="Century Gothic"/>
                <a:ea typeface="Century Gothic"/>
                <a:cs typeface="Century Gothic"/>
                <a:sym typeface="Century Gothic"/>
              </a:rPr>
              <a:t>Sponsor</a:t>
            </a:r>
            <a:r>
              <a:rPr b="0" i="0" lang="en-US" sz="1800" u="none">
                <a:solidFill>
                  <a:schemeClr val="dk1"/>
                </a:solidFill>
                <a:latin typeface="Century Gothic"/>
                <a:ea typeface="Century Gothic"/>
                <a:cs typeface="Century Gothic"/>
                <a:sym typeface="Century Gothic"/>
              </a:rPr>
              <a:t>.</a:t>
            </a:r>
            <a:endParaRPr/>
          </a:p>
        </p:txBody>
      </p:sp>
      <p:pic>
        <p:nvPicPr>
          <p:cNvPr id="540" name="Google Shape;540;p66"/>
          <p:cNvPicPr preferRelativeResize="0"/>
          <p:nvPr/>
        </p:nvPicPr>
        <p:blipFill rotWithShape="1">
          <a:blip r:embed="rId3">
            <a:alphaModFix/>
          </a:blip>
          <a:srcRect b="0" l="0" r="0" t="0"/>
          <a:stretch/>
        </p:blipFill>
        <p:spPr>
          <a:xfrm>
            <a:off x="3643312" y="1292225"/>
            <a:ext cx="5391150" cy="4779962"/>
          </a:xfrm>
          <a:prstGeom prst="rect">
            <a:avLst/>
          </a:prstGeom>
          <a:noFill/>
          <a:ln>
            <a:noFill/>
          </a:ln>
        </p:spPr>
      </p:pic>
      <p:sp>
        <p:nvSpPr>
          <p:cNvPr id="541" name="Google Shape;541;p66"/>
          <p:cNvSpPr txBox="1"/>
          <p:nvPr/>
        </p:nvSpPr>
        <p:spPr>
          <a:xfrm>
            <a:off x="71437" y="1201737"/>
            <a:ext cx="4425950" cy="369887"/>
          </a:xfrm>
          <a:prstGeom prst="rect">
            <a:avLst/>
          </a:prstGeom>
          <a:noFill/>
          <a:ln>
            <a:noFill/>
          </a:ln>
        </p:spPr>
        <p:txBody>
          <a:bodyPr anchorCtr="0" anchor="t" bIns="45700" lIns="91425" spcFirstLastPara="1" rIns="91425" wrap="square" tIns="45700">
            <a:spAutoFit/>
          </a:bodyPr>
          <a:lstStyle/>
          <a:p>
            <a:pPr indent="0" lvl="0" marL="71437" marR="0" rtl="0" algn="l">
              <a:lnSpc>
                <a:spcPct val="100000"/>
              </a:lnSpc>
              <a:spcBef>
                <a:spcPts val="0"/>
              </a:spcBef>
              <a:spcAft>
                <a:spcPts val="0"/>
              </a:spcAft>
              <a:buClr>
                <a:srgbClr val="000000"/>
              </a:buClr>
              <a:buSzPts val="1800"/>
              <a:buFont typeface="Century Gothic"/>
              <a:buNone/>
            </a:pPr>
            <a:r>
              <a:rPr b="1" i="0" lang="en-US" sz="1800" u="none">
                <a:solidFill>
                  <a:srgbClr val="000000"/>
                </a:solidFill>
                <a:latin typeface="Century Gothic"/>
                <a:ea typeface="Century Gothic"/>
                <a:cs typeface="Century Gothic"/>
                <a:sym typeface="Century Gothic"/>
              </a:rPr>
              <a:t>Acta de Constitución del Proyecto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7"/>
          <p:cNvSpPr txBox="1"/>
          <p:nvPr/>
        </p:nvSpPr>
        <p:spPr>
          <a:xfrm>
            <a:off x="1785937" y="247650"/>
            <a:ext cx="7235825" cy="609600"/>
          </a:xfrm>
          <a:prstGeom prst="rect">
            <a:avLst/>
          </a:prstGeom>
          <a:noFill/>
          <a:ln>
            <a:noFill/>
          </a:ln>
        </p:spPr>
        <p:txBody>
          <a:bodyPr anchorCtr="0" anchor="ctr"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Práctica</a:t>
            </a:r>
            <a:endParaRPr/>
          </a:p>
        </p:txBody>
      </p:sp>
      <p:pic>
        <p:nvPicPr>
          <p:cNvPr id="548" name="Google Shape;548;p67"/>
          <p:cNvPicPr preferRelativeResize="0"/>
          <p:nvPr/>
        </p:nvPicPr>
        <p:blipFill rotWithShape="1">
          <a:blip r:embed="rId3">
            <a:alphaModFix/>
          </a:blip>
          <a:srcRect b="0" l="0" r="0" t="0"/>
          <a:stretch/>
        </p:blipFill>
        <p:spPr>
          <a:xfrm>
            <a:off x="7786687" y="857250"/>
            <a:ext cx="1143000" cy="1028700"/>
          </a:xfrm>
          <a:prstGeom prst="rect">
            <a:avLst/>
          </a:prstGeom>
          <a:noFill/>
          <a:ln>
            <a:noFill/>
          </a:ln>
        </p:spPr>
      </p:pic>
      <p:sp>
        <p:nvSpPr>
          <p:cNvPr id="549" name="Google Shape;549;p67"/>
          <p:cNvSpPr txBox="1"/>
          <p:nvPr/>
        </p:nvSpPr>
        <p:spPr>
          <a:xfrm>
            <a:off x="1214437" y="428625"/>
            <a:ext cx="6500812" cy="1466850"/>
          </a:xfrm>
          <a:prstGeom prst="rect">
            <a:avLst/>
          </a:prstGeom>
          <a:noFill/>
          <a:ln>
            <a:noFill/>
          </a:ln>
        </p:spPr>
        <p:txBody>
          <a:bodyPr anchorCtr="0" anchor="ctr" bIns="45700" lIns="91425" spcFirstLastPara="1" rIns="91425" wrap="square" tIns="45700">
            <a:noAutofit/>
          </a:bodyPr>
          <a:lstStyle/>
          <a:p>
            <a:pPr indent="0" lvl="0" marL="0" marR="0" rtl="0" algn="ctr">
              <a:lnSpc>
                <a:spcPct val="75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ctr">
              <a:lnSpc>
                <a:spcPct val="75000"/>
              </a:lnSpc>
              <a:spcBef>
                <a:spcPts val="0"/>
              </a:spcBef>
              <a:spcAft>
                <a:spcPts val="0"/>
              </a:spcAft>
              <a:buClr>
                <a:schemeClr val="dk1"/>
              </a:buClr>
              <a:buSzPts val="2400"/>
              <a:buFont typeface="Century Gothic"/>
              <a:buNone/>
            </a:pPr>
            <a:r>
              <a:rPr b="1" i="0" lang="en-US" sz="2400" u="none">
                <a:solidFill>
                  <a:schemeClr val="dk1"/>
                </a:solidFill>
                <a:latin typeface="Century Gothic"/>
                <a:ea typeface="Century Gothic"/>
                <a:cs typeface="Century Gothic"/>
                <a:sym typeface="Century Gothic"/>
              </a:rPr>
              <a:t>Armemos nuestro Project Charter</a:t>
            </a:r>
            <a:endParaRPr/>
          </a:p>
          <a:p>
            <a:pPr indent="0" lvl="0" marL="0" marR="0" rtl="0" algn="l">
              <a:lnSpc>
                <a:spcPct val="100000"/>
              </a:lnSpc>
              <a:spcBef>
                <a:spcPts val="0"/>
              </a:spcBef>
              <a:spcAft>
                <a:spcPts val="0"/>
              </a:spcAft>
              <a:buNone/>
            </a:pPr>
            <a:r>
              <a:t/>
            </a:r>
            <a:endParaRPr b="1" i="0" sz="2400" u="none">
              <a:solidFill>
                <a:schemeClr val="dk1"/>
              </a:solidFill>
              <a:latin typeface="Century Gothic"/>
              <a:ea typeface="Century Gothic"/>
              <a:cs typeface="Century Gothic"/>
              <a:sym typeface="Century Gothic"/>
            </a:endParaRPr>
          </a:p>
        </p:txBody>
      </p:sp>
      <p:pic>
        <p:nvPicPr>
          <p:cNvPr id="550" name="Google Shape;550;p67"/>
          <p:cNvPicPr preferRelativeResize="0"/>
          <p:nvPr/>
        </p:nvPicPr>
        <p:blipFill rotWithShape="1">
          <a:blip r:embed="rId4">
            <a:alphaModFix/>
          </a:blip>
          <a:srcRect b="0" l="0" r="0" t="0"/>
          <a:stretch/>
        </p:blipFill>
        <p:spPr>
          <a:xfrm>
            <a:off x="357187" y="1357312"/>
            <a:ext cx="5514975" cy="4714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ph type="title"/>
          </p:nvPr>
        </p:nvSpPr>
        <p:spPr>
          <a:xfrm>
            <a:off x="4929187" y="260350"/>
            <a:ext cx="4000500" cy="668337"/>
          </a:xfrm>
          <a:prstGeom prst="rect">
            <a:avLst/>
          </a:prstGeom>
          <a:noFill/>
          <a:ln>
            <a:noFill/>
          </a:ln>
        </p:spPr>
        <p:txBody>
          <a:bodyPr anchorCtr="0" anchor="t" bIns="45700" lIns="91425" spcFirstLastPara="1" rIns="91425" wrap="square" tIns="45700">
            <a:noAutofit/>
          </a:bodyPr>
          <a:lstStyle/>
          <a:p>
            <a:pPr indent="0" lvl="0" marL="0" rtl="0" algn="r">
              <a:lnSpc>
                <a:spcPct val="7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Lanzamiento del Proyecto</a:t>
            </a:r>
            <a:br>
              <a:rPr b="1" i="0" lang="en-US" sz="2400" u="none">
                <a:solidFill>
                  <a:schemeClr val="dk1"/>
                </a:solidFill>
                <a:latin typeface="Calibri"/>
                <a:ea typeface="Calibri"/>
                <a:cs typeface="Calibri"/>
                <a:sym typeface="Calibri"/>
              </a:rPr>
            </a:br>
            <a:r>
              <a:rPr b="1" i="0" lang="en-US" sz="2400" u="none">
                <a:solidFill>
                  <a:schemeClr val="dk1"/>
                </a:solidFill>
                <a:latin typeface="Calibri"/>
                <a:ea typeface="Calibri"/>
                <a:cs typeface="Calibri"/>
                <a:sym typeface="Calibri"/>
              </a:rPr>
              <a:t>Kickoff</a:t>
            </a:r>
            <a:endParaRPr/>
          </a:p>
        </p:txBody>
      </p:sp>
      <p:sp>
        <p:nvSpPr>
          <p:cNvPr id="557" name="Google Shape;557;p68"/>
          <p:cNvSpPr txBox="1"/>
          <p:nvPr/>
        </p:nvSpPr>
        <p:spPr>
          <a:xfrm>
            <a:off x="6732587" y="6237287"/>
            <a:ext cx="2016125" cy="215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ahoma"/>
              <a:buNone/>
            </a:pPr>
            <a:r>
              <a:rPr b="0" i="0" lang="en-US" sz="1000" u="none">
                <a:solidFill>
                  <a:schemeClr val="dk1"/>
                </a:solidFill>
                <a:latin typeface="Tahoma"/>
                <a:ea typeface="Tahoma"/>
                <a:cs typeface="Tahoma"/>
                <a:sym typeface="Tahoma"/>
              </a:rPr>
              <a:t>Fuente: PMBOK®, 3ra. edición</a:t>
            </a:r>
            <a:endParaRPr/>
          </a:p>
        </p:txBody>
      </p:sp>
      <p:sp>
        <p:nvSpPr>
          <p:cNvPr id="558" name="Google Shape;558;p68"/>
          <p:cNvSpPr txBox="1"/>
          <p:nvPr/>
        </p:nvSpPr>
        <p:spPr>
          <a:xfrm>
            <a:off x="391875" y="1656900"/>
            <a:ext cx="5502300" cy="416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457200" marR="0" rtl="0" algn="l">
              <a:lnSpc>
                <a:spcPct val="90000"/>
              </a:lnSpc>
              <a:spcBef>
                <a:spcPts val="36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Es la reunión que comunica al Equipo de trabajo la existencia del Proyecto.</a:t>
            </a:r>
            <a:endParaRPr/>
          </a:p>
          <a:p>
            <a:pPr indent="-342900" lvl="0" marL="34290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457200" marR="0" rtl="0" algn="l">
              <a:lnSpc>
                <a:spcPct val="90000"/>
              </a:lnSpc>
              <a:spcBef>
                <a:spcPts val="36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Se c</a:t>
            </a:r>
            <a:r>
              <a:rPr b="0" i="0" lang="en-US" sz="1800" u="none">
                <a:solidFill>
                  <a:schemeClr val="dk1"/>
                </a:solidFill>
                <a:latin typeface="Century Gothic"/>
                <a:ea typeface="Century Gothic"/>
                <a:cs typeface="Century Gothic"/>
                <a:sym typeface="Century Gothic"/>
              </a:rPr>
              <a:t>ita a todos los Stakeholders.</a:t>
            </a:r>
            <a:endParaRPr/>
          </a:p>
          <a:p>
            <a:pPr indent="-342900" lvl="0" marL="34290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457200" marR="0" rtl="0" algn="l">
              <a:lnSpc>
                <a:spcPct val="90000"/>
              </a:lnSpc>
              <a:spcBef>
                <a:spcPts val="360"/>
              </a:spcBef>
              <a:spcAft>
                <a:spcPts val="0"/>
              </a:spcAft>
              <a:buClr>
                <a:srgbClr val="000000"/>
              </a:buClr>
              <a:buSzPts val="1800"/>
              <a:buFont typeface="Century Gothic"/>
              <a:buChar char="●"/>
            </a:pPr>
            <a:r>
              <a:rPr lang="en-US" sz="1800">
                <a:latin typeface="Century Gothic"/>
                <a:ea typeface="Century Gothic"/>
                <a:cs typeface="Century Gothic"/>
                <a:sym typeface="Century Gothic"/>
              </a:rPr>
              <a:t>Se puede t</a:t>
            </a:r>
            <a:r>
              <a:rPr b="0" i="0" lang="en-US" sz="1800" u="none">
                <a:solidFill>
                  <a:srgbClr val="000000"/>
                </a:solidFill>
                <a:latin typeface="Century Gothic"/>
                <a:ea typeface="Century Gothic"/>
                <a:cs typeface="Century Gothic"/>
                <a:sym typeface="Century Gothic"/>
              </a:rPr>
              <a:t>omar todo el tiempo que sea necesario para que cada Stakeholder entienda su participación y compromiso. </a:t>
            </a:r>
            <a:endParaRPr/>
          </a:p>
          <a:p>
            <a:pPr indent="0" lvl="0" marL="0" marR="0" rtl="0" algn="l">
              <a:lnSpc>
                <a:spcPct val="100000"/>
              </a:lnSpc>
              <a:spcBef>
                <a:spcPts val="0"/>
              </a:spcBef>
              <a:spcAft>
                <a:spcPts val="0"/>
              </a:spcAft>
              <a:buNone/>
            </a:pPr>
            <a:r>
              <a:t/>
            </a:r>
            <a:endParaRPr b="0" i="0" sz="1800" u="none">
              <a:solidFill>
                <a:srgbClr val="000000"/>
              </a:solidFill>
              <a:latin typeface="Century Gothic"/>
              <a:ea typeface="Century Gothic"/>
              <a:cs typeface="Century Gothic"/>
              <a:sym typeface="Century Gothic"/>
            </a:endParaRPr>
          </a:p>
        </p:txBody>
      </p:sp>
      <p:pic>
        <p:nvPicPr>
          <p:cNvPr descr="MCj03435150000[1]" id="559" name="Google Shape;559;p68"/>
          <p:cNvPicPr preferRelativeResize="0"/>
          <p:nvPr/>
        </p:nvPicPr>
        <p:blipFill rotWithShape="1">
          <a:blip r:embed="rId3">
            <a:alphaModFix/>
          </a:blip>
          <a:srcRect b="0" l="0" r="0" t="0"/>
          <a:stretch/>
        </p:blipFill>
        <p:spPr>
          <a:xfrm>
            <a:off x="6000750" y="1525587"/>
            <a:ext cx="2608262" cy="31892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nvSpPr>
        <p:spPr>
          <a:xfrm>
            <a:off x="632550" y="845475"/>
            <a:ext cx="5476500" cy="4617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Etapas de los Proyectos</a:t>
            </a:r>
            <a:endParaRPr>
              <a:solidFill>
                <a:schemeClr val="dk1"/>
              </a:solidFill>
            </a:endParaRPr>
          </a:p>
        </p:txBody>
      </p:sp>
      <p:sp>
        <p:nvSpPr>
          <p:cNvPr id="95" name="Google Shape;95;p15"/>
          <p:cNvSpPr txBox="1"/>
          <p:nvPr/>
        </p:nvSpPr>
        <p:spPr>
          <a:xfrm>
            <a:off x="242100" y="1307175"/>
            <a:ext cx="86598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500"/>
              </a:spcBef>
              <a:spcAft>
                <a:spcPts val="0"/>
              </a:spcAft>
              <a:buClr>
                <a:srgbClr val="374151"/>
              </a:buClr>
              <a:buSzPts val="1800"/>
              <a:buFont typeface="Century Gothic"/>
              <a:buAutoNum type="arabicPeriod"/>
            </a:pPr>
            <a:r>
              <a:rPr b="1" lang="en-US" sz="1800">
                <a:solidFill>
                  <a:srgbClr val="374151"/>
                </a:solidFill>
                <a:latin typeface="Century Gothic"/>
                <a:ea typeface="Century Gothic"/>
                <a:cs typeface="Century Gothic"/>
                <a:sym typeface="Century Gothic"/>
              </a:rPr>
              <a:t>Inicio:</a:t>
            </a:r>
            <a:endParaRPr b="1"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Identificación de la necesidad o oportunidad que da origen al proyecto.</a:t>
            </a:r>
            <a:endParaRPr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Evaluación preliminar de viabilidad.</a:t>
            </a:r>
            <a:endParaRPr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Definición del alcance inicial y los objetivos del proyecto.</a:t>
            </a:r>
            <a:endParaRPr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Identificación de los stakeholders y las partes interesadas clave.</a:t>
            </a:r>
            <a:endParaRPr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Asignación de un líder de proyecto y formación del equipo del proyecto.</a:t>
            </a:r>
            <a:endParaRPr sz="1800">
              <a:solidFill>
                <a:srgbClr val="37415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Elaboración de un plan de inicio del proyecto.</a:t>
            </a:r>
            <a:endParaRPr sz="1800">
              <a:solidFill>
                <a:srgbClr val="374151"/>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9"/>
          <p:cNvSpPr txBox="1"/>
          <p:nvPr>
            <p:ph type="title"/>
          </p:nvPr>
        </p:nvSpPr>
        <p:spPr>
          <a:xfrm>
            <a:off x="4929187" y="260350"/>
            <a:ext cx="4000500" cy="668337"/>
          </a:xfrm>
          <a:prstGeom prst="rect">
            <a:avLst/>
          </a:prstGeom>
          <a:noFill/>
          <a:ln>
            <a:noFill/>
          </a:ln>
        </p:spPr>
        <p:txBody>
          <a:bodyPr anchorCtr="0" anchor="t" bIns="45700" lIns="91425" spcFirstLastPara="1" rIns="91425" wrap="square" tIns="45700">
            <a:noAutofit/>
          </a:bodyPr>
          <a:lstStyle/>
          <a:p>
            <a:pPr indent="0" lvl="0" marL="0" rtl="0" algn="r">
              <a:lnSpc>
                <a:spcPct val="7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Lanzamiento del Proyecto</a:t>
            </a:r>
            <a:br>
              <a:rPr b="1" i="0" lang="en-US" sz="2400" u="none">
                <a:solidFill>
                  <a:schemeClr val="dk1"/>
                </a:solidFill>
                <a:latin typeface="Calibri"/>
                <a:ea typeface="Calibri"/>
                <a:cs typeface="Calibri"/>
                <a:sym typeface="Calibri"/>
              </a:rPr>
            </a:br>
            <a:r>
              <a:rPr b="1" i="0" lang="en-US" sz="2400" u="none">
                <a:solidFill>
                  <a:schemeClr val="dk1"/>
                </a:solidFill>
                <a:latin typeface="Calibri"/>
                <a:ea typeface="Calibri"/>
                <a:cs typeface="Calibri"/>
                <a:sym typeface="Calibri"/>
              </a:rPr>
              <a:t>Kickoff</a:t>
            </a:r>
            <a:endParaRPr/>
          </a:p>
        </p:txBody>
      </p:sp>
      <p:sp>
        <p:nvSpPr>
          <p:cNvPr id="565" name="Google Shape;565;p69"/>
          <p:cNvSpPr txBox="1"/>
          <p:nvPr/>
        </p:nvSpPr>
        <p:spPr>
          <a:xfrm>
            <a:off x="6732587" y="6237287"/>
            <a:ext cx="2016125" cy="215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ahoma"/>
              <a:buNone/>
            </a:pPr>
            <a:r>
              <a:rPr b="0" i="0" lang="en-US" sz="1000" u="none">
                <a:solidFill>
                  <a:schemeClr val="dk1"/>
                </a:solidFill>
                <a:latin typeface="Tahoma"/>
                <a:ea typeface="Tahoma"/>
                <a:cs typeface="Tahoma"/>
                <a:sym typeface="Tahoma"/>
              </a:rPr>
              <a:t>Fuente: PMBOK®, 3ra. edición</a:t>
            </a:r>
            <a:endParaRPr/>
          </a:p>
        </p:txBody>
      </p:sp>
      <p:sp>
        <p:nvSpPr>
          <p:cNvPr id="566" name="Google Shape;566;p69"/>
          <p:cNvSpPr txBox="1"/>
          <p:nvPr/>
        </p:nvSpPr>
        <p:spPr>
          <a:xfrm>
            <a:off x="685800" y="1000125"/>
            <a:ext cx="7743825" cy="4454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90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Se comunica:</a:t>
            </a:r>
            <a:endParaRPr/>
          </a:p>
          <a:p>
            <a:pPr indent="-342900" lvl="0" marL="34290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La visión del Proyecto y el Alcance.</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Las Expectativas del Cliente.</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El Impacto del Resultado en la organización.</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Cronograma con los principales Hitos y entregables.</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Riesgos que se presentan al momento.</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Presentación del Equipo, Roles y Responsabilidades.</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Participación y Compromiso por parte del Cliente.</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Plan de Comunicación.</a:t>
            </a:r>
            <a:endParaRPr/>
          </a:p>
          <a:p>
            <a:pPr indent="-342900" lvl="0" marL="342900" marR="0" rtl="0" algn="l">
              <a:lnSpc>
                <a:spcPct val="90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Próximos Pasos.</a:t>
            </a:r>
            <a:endParaRPr/>
          </a:p>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nvSpPr>
        <p:spPr>
          <a:xfrm>
            <a:off x="395287" y="1143000"/>
            <a:ext cx="8353425" cy="4524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¿Cuáles son los pasos para formar y manejar bien a nuestro equipo?:</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Elegir a los integrantes correctos.</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Organizar el equipo no sólo en función de sus tareas, sino también de su metodología de trabajo.</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Asegurar una comunicación abierta, ya sea formal  e informal.</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Seguir a los miembros del equipo más allá de su tarea.</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Motivar al equipo.</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Reconocer logros individuales y colectivos.</a:t>
            </a:r>
            <a:endParaRPr/>
          </a:p>
          <a:p>
            <a:pPr indent="-342900" lvl="0" marL="342900" marR="0" rtl="0" algn="l">
              <a:lnSpc>
                <a:spcPct val="100000"/>
              </a:lnSpc>
              <a:spcBef>
                <a:spcPts val="1800"/>
              </a:spcBef>
              <a:spcAft>
                <a:spcPts val="0"/>
              </a:spcAft>
              <a:buClr>
                <a:schemeClr val="dk1"/>
              </a:buClr>
              <a:buSzPts val="1800"/>
              <a:buFont typeface="Century Gothic"/>
              <a:buAutoNum type="arabicParenR"/>
            </a:pPr>
            <a:r>
              <a:rPr b="0" i="0" lang="en-US" sz="1800" u="none">
                <a:solidFill>
                  <a:schemeClr val="dk1"/>
                </a:solidFill>
                <a:latin typeface="Century Gothic"/>
                <a:ea typeface="Century Gothic"/>
                <a:cs typeface="Century Gothic"/>
                <a:sym typeface="Century Gothic"/>
              </a:rPr>
              <a:t>Prever y entender los cambios en el equipo.</a:t>
            </a:r>
            <a:endParaRPr/>
          </a:p>
        </p:txBody>
      </p:sp>
      <p:sp>
        <p:nvSpPr>
          <p:cNvPr id="572" name="Google Shape;572;p70"/>
          <p:cNvSpPr txBox="1"/>
          <p:nvPr/>
        </p:nvSpPr>
        <p:spPr>
          <a:xfrm>
            <a:off x="1857375" y="285750"/>
            <a:ext cx="7092950" cy="35718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Manejo del Equipo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1"/>
          <p:cNvSpPr txBox="1"/>
          <p:nvPr/>
        </p:nvSpPr>
        <p:spPr>
          <a:xfrm>
            <a:off x="323850" y="1341437"/>
            <a:ext cx="84963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8" name="Google Shape;578;p71"/>
          <p:cNvSpPr txBox="1"/>
          <p:nvPr/>
        </p:nvSpPr>
        <p:spPr>
          <a:xfrm>
            <a:off x="395287" y="1000125"/>
            <a:ext cx="8496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A la hora de comunicar el progreso del proyecto, es necesario tener identificadas las personas a quienes se debe comunicar, </a:t>
            </a:r>
            <a:r>
              <a:rPr lang="en-US" sz="1800">
                <a:solidFill>
                  <a:schemeClr val="dk1"/>
                </a:solidFill>
                <a:latin typeface="Century Gothic"/>
                <a:ea typeface="Century Gothic"/>
                <a:cs typeface="Century Gothic"/>
                <a:sym typeface="Century Gothic"/>
              </a:rPr>
              <a:t>qué</a:t>
            </a:r>
            <a:r>
              <a:rPr b="0" i="0" lang="en-US" sz="1800" u="none">
                <a:solidFill>
                  <a:schemeClr val="dk1"/>
                </a:solidFill>
                <a:latin typeface="Century Gothic"/>
                <a:ea typeface="Century Gothic"/>
                <a:cs typeface="Century Gothic"/>
                <a:sym typeface="Century Gothic"/>
              </a:rPr>
              <a:t> cosa se debe comunicar y cada cuanto. Para ello se realiza una matriz como la siguiente:</a:t>
            </a:r>
            <a:endParaRPr/>
          </a:p>
        </p:txBody>
      </p:sp>
      <p:sp>
        <p:nvSpPr>
          <p:cNvPr id="579" name="Google Shape;579;p71"/>
          <p:cNvSpPr txBox="1"/>
          <p:nvPr/>
        </p:nvSpPr>
        <p:spPr>
          <a:xfrm>
            <a:off x="3744912" y="214312"/>
            <a:ext cx="5256212" cy="35718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Plan de Comunicación</a:t>
            </a:r>
            <a:endParaRPr/>
          </a:p>
        </p:txBody>
      </p:sp>
      <p:graphicFrame>
        <p:nvGraphicFramePr>
          <p:cNvPr id="580" name="Google Shape;580;p71"/>
          <p:cNvGraphicFramePr/>
          <p:nvPr/>
        </p:nvGraphicFramePr>
        <p:xfrm>
          <a:off x="395287" y="2571750"/>
          <a:ext cx="3000000" cy="3000000"/>
        </p:xfrm>
        <a:graphic>
          <a:graphicData uri="http://schemas.openxmlformats.org/drawingml/2006/table">
            <a:tbl>
              <a:tblPr>
                <a:noFill/>
                <a:tableStyleId>{EF8F5966-036A-478B-8531-1F4865E657EE}</a:tableStyleId>
              </a:tblPr>
              <a:tblGrid>
                <a:gridCol w="1392225"/>
                <a:gridCol w="1392225"/>
                <a:gridCol w="1392225"/>
                <a:gridCol w="1392225"/>
                <a:gridCol w="1392225"/>
                <a:gridCol w="1392225"/>
              </a:tblGrid>
              <a:tr h="822325">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¿Qué necesita ser comunicado?</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¿Por qué?</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Entre quiénes?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El mejor modo para Comunicar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Responsable del envío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¿Cuándo y cuán frecuente?</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160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160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txBox="1"/>
          <p:nvPr/>
        </p:nvSpPr>
        <p:spPr>
          <a:xfrm>
            <a:off x="2286000" y="1997075"/>
            <a:ext cx="4572000" cy="2863850"/>
          </a:xfrm>
          <a:prstGeom prst="rect">
            <a:avLst/>
          </a:prstGeom>
          <a:noFill/>
          <a:ln>
            <a:noFill/>
          </a:ln>
        </p:spPr>
        <p:txBody>
          <a:bodyPr anchorCtr="0" anchor="t" bIns="45700" lIns="91425" spcFirstLastPara="1" rIns="91425" wrap="square" tIns="45700">
            <a:spAutoFit/>
          </a:bodyPr>
          <a:lstStyle/>
          <a:p>
            <a:pPr indent="-171450" lvl="1" marL="5715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Objetivos y Alcance</a:t>
            </a:r>
            <a:endParaRPr/>
          </a:p>
          <a:p>
            <a:pPr indent="-171450" lvl="1" marL="571500" marR="0" rtl="0" algn="l">
              <a:lnSpc>
                <a:spcPct val="100000"/>
              </a:lnSpc>
              <a:spcBef>
                <a:spcPts val="80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Estrategia del Proyecto </a:t>
            </a:r>
            <a:endParaRPr/>
          </a:p>
          <a:p>
            <a:pPr indent="-171450" lvl="1" marL="571500" marR="0" rtl="0" algn="l">
              <a:lnSpc>
                <a:spcPct val="100000"/>
              </a:lnSpc>
              <a:spcBef>
                <a:spcPts val="80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 Cronograma (Project Plan)</a:t>
            </a:r>
            <a:endParaRPr/>
          </a:p>
          <a:p>
            <a:pPr indent="-171450" lvl="1" marL="571500" marR="0" rtl="0" algn="l">
              <a:lnSpc>
                <a:spcPct val="100000"/>
              </a:lnSpc>
              <a:spcBef>
                <a:spcPts val="80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 OBS – Organigrama </a:t>
            </a:r>
            <a:endParaRPr/>
          </a:p>
          <a:p>
            <a:pPr indent="-171450" lvl="1" marL="571500" marR="0" rtl="0" algn="l">
              <a:lnSpc>
                <a:spcPct val="100000"/>
              </a:lnSpc>
              <a:spcBef>
                <a:spcPts val="80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Plan de Comunicaciones del Proyecto</a:t>
            </a:r>
            <a:endParaRPr/>
          </a:p>
          <a:p>
            <a:pPr indent="-171450" lvl="1" marL="571500" marR="0" rtl="0" algn="l">
              <a:lnSpc>
                <a:spcPct val="100000"/>
              </a:lnSpc>
              <a:spcBef>
                <a:spcPts val="800"/>
              </a:spcBef>
              <a:spcAft>
                <a:spcPts val="0"/>
              </a:spcAft>
              <a:buClr>
                <a:schemeClr val="dk1"/>
              </a:buClr>
              <a:buSzPts val="2000"/>
              <a:buFont typeface="Arial"/>
              <a:buChar char="–"/>
            </a:pPr>
            <a:r>
              <a:rPr b="0" i="0" lang="en-US" sz="2000" u="none" cap="none" strike="noStrike">
                <a:solidFill>
                  <a:schemeClr val="dk1"/>
                </a:solidFill>
                <a:latin typeface="Tahoma"/>
                <a:ea typeface="Tahoma"/>
                <a:cs typeface="Tahoma"/>
                <a:sym typeface="Tahoma"/>
              </a:rPr>
              <a:t>Situación Actual</a:t>
            </a:r>
            <a:endParaRPr/>
          </a:p>
        </p:txBody>
      </p:sp>
      <p:graphicFrame>
        <p:nvGraphicFramePr>
          <p:cNvPr id="586" name="Google Shape;586;p72"/>
          <p:cNvGraphicFramePr/>
          <p:nvPr/>
        </p:nvGraphicFramePr>
        <p:xfrm>
          <a:off x="381000" y="1143000"/>
          <a:ext cx="3000000" cy="3000000"/>
        </p:xfrm>
        <a:graphic>
          <a:graphicData uri="http://schemas.openxmlformats.org/drawingml/2006/table">
            <a:tbl>
              <a:tblPr>
                <a:noFill/>
                <a:tableStyleId>{EF8F5966-036A-478B-8531-1F4865E657EE}</a:tableStyleId>
              </a:tblPr>
              <a:tblGrid>
                <a:gridCol w="1943100"/>
                <a:gridCol w="1719250"/>
                <a:gridCol w="1570025"/>
                <a:gridCol w="1346200"/>
                <a:gridCol w="1644650"/>
              </a:tblGrid>
              <a:tr h="315900">
                <a:tc>
                  <a:txBody>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QUE</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RESPONSABLE</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A QUIEN</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CUANDO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1" i="0" lang="en-US" sz="1200" u="none">
                          <a:solidFill>
                            <a:schemeClr val="dk1"/>
                          </a:solidFill>
                          <a:latin typeface="Tahoma"/>
                          <a:ea typeface="Tahoma"/>
                          <a:cs typeface="Tahoma"/>
                          <a:sym typeface="Tahoma"/>
                        </a:rPr>
                        <a:t>COMO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r h="681025">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Avance General (Plan, Issues, Riesgos, etc)</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Project Manager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Miembros del Equipo, Sponsors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Fin de cada etapa</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Reunión y posterior minuta (dia a confirmar)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r h="935025">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Solicitud de entregables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Project Manager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Miembros del Equipo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Semanal (lunes)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Mail a los Miembros del Equipo.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r h="822325">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Información de avance y pendientes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Project Manager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Miembros del Equipo, Project Manager, Sponsor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Semanal (viernes)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Mail a los Miembros del Equipo y Sponsors</a:t>
                      </a:r>
                      <a:endParaRPr/>
                    </a:p>
                    <a:p>
                      <a:pPr indent="0" lvl="0" marL="0" marR="0" rtl="0" algn="l">
                        <a:spcBef>
                          <a:spcPts val="0"/>
                        </a:spcBef>
                        <a:spcAft>
                          <a:spcPts val="0"/>
                        </a:spcAft>
                        <a:buNone/>
                      </a:pPr>
                      <a:r>
                        <a:t/>
                      </a:r>
                      <a:endParaRPr b="0" i="0" sz="1200" u="none">
                        <a:solidFill>
                          <a:schemeClr val="dk1"/>
                        </a:solidFill>
                        <a:latin typeface="Tahoma"/>
                        <a:ea typeface="Tahoma"/>
                        <a:cs typeface="Tahoma"/>
                        <a:sym typeface="Tahoma"/>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r h="936625">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Resolución de Issues / consultas / dudas </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Responsable del Issue</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Miembros del Equipo, Project Manager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En el momento en que surja el issue</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Mail </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r h="1046150">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Cierre de Proyecto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Project Manager</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Miembros del equipo, Sponsors</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Primer semana luego de finalización del proyecto</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c>
                  <a:txBody>
                    <a:bodyPr/>
                    <a:lstStyle/>
                    <a:p>
                      <a:pPr indent="0" lvl="0" marL="0" marR="0" rtl="0" algn="l">
                        <a:lnSpc>
                          <a:spcPct val="100000"/>
                        </a:lnSpc>
                        <a:spcBef>
                          <a:spcPts val="0"/>
                        </a:spcBef>
                        <a:spcAft>
                          <a:spcPts val="0"/>
                        </a:spcAft>
                        <a:buClr>
                          <a:schemeClr val="dk1"/>
                        </a:buClr>
                        <a:buSzPts val="1200"/>
                        <a:buFont typeface="Tahoma"/>
                        <a:buNone/>
                      </a:pPr>
                      <a:r>
                        <a:rPr b="0" i="0" lang="en-US" sz="1200" u="none">
                          <a:solidFill>
                            <a:schemeClr val="dk1"/>
                          </a:solidFill>
                          <a:latin typeface="Tahoma"/>
                          <a:ea typeface="Tahoma"/>
                          <a:cs typeface="Tahoma"/>
                          <a:sym typeface="Tahoma"/>
                        </a:rPr>
                        <a:t>Reunión y documento de cierre</a:t>
                      </a:r>
                      <a:endParaRPr/>
                    </a:p>
                    <a:p>
                      <a:pPr indent="0" lvl="0" marL="0" marR="0" rtl="0" algn="l">
                        <a:spcBef>
                          <a:spcPts val="0"/>
                        </a:spcBef>
                        <a:spcAft>
                          <a:spcPts val="0"/>
                        </a:spcAft>
                        <a:buNone/>
                      </a:pPr>
                      <a:r>
                        <a:t/>
                      </a:r>
                      <a:endParaRPr b="0" i="0" sz="1200" u="none">
                        <a:solidFill>
                          <a:schemeClr val="dk1"/>
                        </a:solidFill>
                        <a:latin typeface="Tahoma"/>
                        <a:ea typeface="Tahoma"/>
                        <a:cs typeface="Tahoma"/>
                        <a:sym typeface="Tahoma"/>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CCCFF"/>
                    </a:solidFill>
                  </a:tcPr>
                </a:tc>
              </a:tr>
            </a:tbl>
          </a:graphicData>
        </a:graphic>
      </p:graphicFrame>
      <p:sp>
        <p:nvSpPr>
          <p:cNvPr id="587" name="Google Shape;587;p72"/>
          <p:cNvSpPr txBox="1"/>
          <p:nvPr/>
        </p:nvSpPr>
        <p:spPr>
          <a:xfrm>
            <a:off x="642937" y="285750"/>
            <a:ext cx="8245475" cy="498475"/>
          </a:xfrm>
          <a:prstGeom prst="rect">
            <a:avLst/>
          </a:prstGeom>
          <a:noFill/>
          <a:ln>
            <a:noFill/>
          </a:ln>
        </p:spPr>
        <p:txBody>
          <a:bodyPr anchorCtr="0" anchor="t" bIns="45700" lIns="91400" spcFirstLastPara="1" rIns="91400" wrap="square" tIns="45700">
            <a:noAutofit/>
          </a:bodyPr>
          <a:lstStyle/>
          <a:p>
            <a:pPr indent="0" lvl="0" marL="0" marR="0" rtl="0" algn="r">
              <a:lnSpc>
                <a:spcPct val="9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Plan de Comunicación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3"/>
          <p:cNvSpPr txBox="1"/>
          <p:nvPr/>
        </p:nvSpPr>
        <p:spPr>
          <a:xfrm>
            <a:off x="642937" y="285750"/>
            <a:ext cx="8245475" cy="498475"/>
          </a:xfrm>
          <a:prstGeom prst="rect">
            <a:avLst/>
          </a:prstGeom>
          <a:noFill/>
          <a:ln>
            <a:noFill/>
          </a:ln>
        </p:spPr>
        <p:txBody>
          <a:bodyPr anchorCtr="0" anchor="t" bIns="45700" lIns="91400" spcFirstLastPara="1" rIns="91400" wrap="square" tIns="45700">
            <a:noAutofit/>
          </a:bodyPr>
          <a:lstStyle/>
          <a:p>
            <a:pPr indent="0" lvl="0" marL="0" marR="0" rtl="0" algn="r">
              <a:lnSpc>
                <a:spcPct val="9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Reuniones Efectivas</a:t>
            </a:r>
            <a:endParaRPr/>
          </a:p>
        </p:txBody>
      </p:sp>
      <p:sp>
        <p:nvSpPr>
          <p:cNvPr id="594" name="Google Shape;594;p73"/>
          <p:cNvSpPr txBox="1"/>
          <p:nvPr/>
        </p:nvSpPr>
        <p:spPr>
          <a:xfrm>
            <a:off x="285750" y="1190625"/>
            <a:ext cx="8429625" cy="4524375"/>
          </a:xfrm>
          <a:prstGeom prst="rect">
            <a:avLst/>
          </a:prstGeom>
          <a:noFill/>
          <a:ln>
            <a:noFill/>
          </a:ln>
        </p:spPr>
        <p:txBody>
          <a:bodyPr anchorCtr="0" anchor="t" bIns="45700" lIns="91425" spcFirstLastPara="1" rIns="91425" wrap="square" tIns="45700">
            <a:spAutoFit/>
          </a:bodyPr>
          <a:lstStyle/>
          <a:p>
            <a:pPr indent="-609600" lvl="0" marL="609600" marR="0" rtl="0" algn="l">
              <a:lnSpc>
                <a:spcPct val="100000"/>
              </a:lnSpc>
              <a:spcBef>
                <a:spcPts val="0"/>
              </a:spcBef>
              <a:spcAft>
                <a:spcPts val="0"/>
              </a:spcAft>
              <a:buClr>
                <a:schemeClr val="dk1"/>
              </a:buClr>
              <a:buSzPts val="1800"/>
              <a:buFont typeface="Noto Sans Symbols"/>
              <a:buAutoNum type="arabicPeriod"/>
            </a:pPr>
            <a:r>
              <a:rPr b="1" i="0" lang="en-US" sz="1800" u="none">
                <a:solidFill>
                  <a:schemeClr val="dk1"/>
                </a:solidFill>
                <a:latin typeface="Century Gothic"/>
                <a:ea typeface="Century Gothic"/>
                <a:cs typeface="Century Gothic"/>
                <a:sym typeface="Century Gothic"/>
              </a:rPr>
              <a:t>Usar agendas</a:t>
            </a:r>
            <a:r>
              <a:rPr b="0" i="0" lang="en-US" sz="1800" u="none">
                <a:solidFill>
                  <a:schemeClr val="dk1"/>
                </a:solidFill>
                <a:latin typeface="Century Gothic"/>
                <a:ea typeface="Century Gothic"/>
                <a:cs typeface="Century Gothic"/>
                <a:sym typeface="Century Gothic"/>
              </a:rPr>
              <a:t>: enviar a los participantes de antemano, incluir puntos a tratar, duración de la reunión, material de lectura previa.</a:t>
            </a:r>
            <a:endParaRPr/>
          </a:p>
          <a:p>
            <a:pPr indent="-495300" lvl="0" marL="6096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100000"/>
              </a:lnSpc>
              <a:spcBef>
                <a:spcPts val="0"/>
              </a:spcBef>
              <a:spcAft>
                <a:spcPts val="0"/>
              </a:spcAft>
              <a:buClr>
                <a:schemeClr val="dk1"/>
              </a:buClr>
              <a:buSzPts val="1800"/>
              <a:buFont typeface="Noto Sans Symbols"/>
              <a:buAutoNum type="arabicPeriod"/>
            </a:pPr>
            <a:r>
              <a:rPr b="1" i="0" lang="en-US" sz="1800" u="none">
                <a:solidFill>
                  <a:schemeClr val="dk1"/>
                </a:solidFill>
                <a:latin typeface="Century Gothic"/>
                <a:ea typeface="Century Gothic"/>
                <a:cs typeface="Century Gothic"/>
                <a:sym typeface="Century Gothic"/>
              </a:rPr>
              <a:t>Tener un facilitador</a:t>
            </a:r>
            <a:r>
              <a:rPr b="0" i="0" lang="en-US" sz="1800" u="none">
                <a:solidFill>
                  <a:schemeClr val="dk1"/>
                </a:solidFill>
                <a:latin typeface="Century Gothic"/>
                <a:ea typeface="Century Gothic"/>
                <a:cs typeface="Century Gothic"/>
                <a:sym typeface="Century Gothic"/>
              </a:rPr>
              <a:t>: Mantener la reunión enfocada en los puntos de la agenda, intervenir si la reunión se fragmenta en otras reuniones secundarias, nivelar la participación de cada integrante.</a:t>
            </a:r>
            <a:endParaRPr/>
          </a:p>
          <a:p>
            <a:pPr indent="-495300" lvl="0" marL="6096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100000"/>
              </a:lnSpc>
              <a:spcBef>
                <a:spcPts val="0"/>
              </a:spcBef>
              <a:spcAft>
                <a:spcPts val="0"/>
              </a:spcAft>
              <a:buClr>
                <a:schemeClr val="dk1"/>
              </a:buClr>
              <a:buSzPts val="1800"/>
              <a:buFont typeface="Noto Sans Symbols"/>
              <a:buAutoNum type="arabicPeriod"/>
            </a:pPr>
            <a:r>
              <a:rPr b="1" i="0" lang="en-US" sz="1800" u="none">
                <a:solidFill>
                  <a:schemeClr val="dk1"/>
                </a:solidFill>
                <a:latin typeface="Century Gothic"/>
                <a:ea typeface="Century Gothic"/>
                <a:cs typeface="Century Gothic"/>
                <a:sym typeface="Century Gothic"/>
              </a:rPr>
              <a:t>Tomar minutas</a:t>
            </a:r>
            <a:r>
              <a:rPr b="0" i="0" lang="en-US" sz="1800" u="none">
                <a:solidFill>
                  <a:schemeClr val="dk1"/>
                </a:solidFill>
                <a:latin typeface="Century Gothic"/>
                <a:ea typeface="Century Gothic"/>
                <a:cs typeface="Century Gothic"/>
                <a:sym typeface="Century Gothic"/>
              </a:rPr>
              <a:t>: esta tarea será rotativa entre los miembros del equipo.</a:t>
            </a:r>
            <a:endParaRPr/>
          </a:p>
          <a:p>
            <a:pPr indent="-495300" lvl="0" marL="60960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100000"/>
              </a:lnSpc>
              <a:spcBef>
                <a:spcPts val="0"/>
              </a:spcBef>
              <a:spcAft>
                <a:spcPts val="0"/>
              </a:spcAft>
              <a:buClr>
                <a:schemeClr val="dk1"/>
              </a:buClr>
              <a:buSzPts val="1800"/>
              <a:buFont typeface="Noto Sans Symbols"/>
              <a:buAutoNum type="arabicPeriod"/>
            </a:pPr>
            <a:r>
              <a:rPr b="1" i="0" lang="en-US" sz="1800" u="none">
                <a:solidFill>
                  <a:schemeClr val="dk1"/>
                </a:solidFill>
                <a:latin typeface="Century Gothic"/>
                <a:ea typeface="Century Gothic"/>
                <a:cs typeface="Century Gothic"/>
                <a:sym typeface="Century Gothic"/>
              </a:rPr>
              <a:t>Evaluar la reunión</a:t>
            </a:r>
            <a:r>
              <a:rPr b="0" i="0" lang="en-US" sz="1800" u="none">
                <a:solidFill>
                  <a:schemeClr val="dk1"/>
                </a:solidFill>
                <a:latin typeface="Century Gothic"/>
                <a:ea typeface="Century Gothic"/>
                <a:cs typeface="Century Gothic"/>
                <a:sym typeface="Century Gothic"/>
              </a:rPr>
              <a:t>: analizar si se trataron todos los puntos de la agenda y las decisiones tomadas.</a:t>
            </a:r>
            <a:endParaRPr/>
          </a:p>
          <a:p>
            <a:pPr indent="-495300" lvl="0" marL="6096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609600" lvl="0" marL="609600" marR="0" rtl="0" algn="l">
              <a:lnSpc>
                <a:spcPct val="100000"/>
              </a:lnSpc>
              <a:spcBef>
                <a:spcPts val="0"/>
              </a:spcBef>
              <a:spcAft>
                <a:spcPts val="0"/>
              </a:spcAft>
              <a:buClr>
                <a:schemeClr val="dk1"/>
              </a:buClr>
              <a:buSzPts val="1800"/>
              <a:buFont typeface="Noto Sans Symbols"/>
              <a:buAutoNum type="arabicPeriod"/>
            </a:pPr>
            <a:r>
              <a:rPr b="1" i="0" lang="en-US" sz="1800" u="none">
                <a:solidFill>
                  <a:schemeClr val="dk1"/>
                </a:solidFill>
                <a:latin typeface="Century Gothic"/>
                <a:ea typeface="Century Gothic"/>
                <a:cs typeface="Century Gothic"/>
                <a:sym typeface="Century Gothic"/>
              </a:rPr>
              <a:t>Redactar la próxima agenda</a:t>
            </a:r>
            <a:r>
              <a:rPr b="0" i="0" lang="en-US" sz="1800" u="none">
                <a:solidFill>
                  <a:schemeClr val="dk1"/>
                </a:solidFill>
                <a:latin typeface="Century Gothic"/>
                <a:ea typeface="Century Gothic"/>
                <a:cs typeface="Century Gothic"/>
                <a:sym typeface="Century Gothic"/>
              </a:rPr>
              <a:t>: Proponer nueva fecha para la próxima reunión y la agenda tentativa a tratar.</a:t>
            </a:r>
            <a:endParaRPr/>
          </a:p>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4"/>
          <p:cNvSpPr txBox="1"/>
          <p:nvPr>
            <p:ph idx="1" type="body"/>
          </p:nvPr>
        </p:nvSpPr>
        <p:spPr>
          <a:xfrm>
            <a:off x="1403350" y="1143000"/>
            <a:ext cx="6526212"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1200"/>
              <a:buFont typeface="Arial"/>
              <a:buChar char="•"/>
            </a:pPr>
            <a:r>
              <a:rPr b="1" lang="en-US" sz="1200"/>
              <a:t>REUNIÓN</a:t>
            </a:r>
            <a:r>
              <a:rPr b="1" i="0" lang="en-US" sz="1200" u="none">
                <a:solidFill>
                  <a:schemeClr val="dk1"/>
                </a:solidFill>
                <a:latin typeface="Calibri"/>
                <a:ea typeface="Calibri"/>
                <a:cs typeface="Calibri"/>
                <a:sym typeface="Calibri"/>
              </a:rPr>
              <a:t> </a:t>
            </a:r>
            <a:r>
              <a:rPr b="1" lang="en-US" sz="1200"/>
              <a:t>NÚMERO</a:t>
            </a:r>
            <a:r>
              <a:rPr b="1" i="0" lang="en-US" sz="1200" u="none">
                <a:solidFill>
                  <a:schemeClr val="dk1"/>
                </a:solidFill>
                <a:latin typeface="Calibri"/>
                <a:ea typeface="Calibri"/>
                <a:cs typeface="Calibri"/>
                <a:sym typeface="Calibri"/>
              </a:rPr>
              <a:t>:………….      FECHA:……………..LUGAR:………HORA:………</a:t>
            </a:r>
            <a:endParaRPr/>
          </a:p>
          <a:p>
            <a:pPr indent="-342900" lvl="0" marL="342900" rtl="0" algn="l">
              <a:lnSpc>
                <a:spcPct val="90000"/>
              </a:lnSpc>
              <a:spcBef>
                <a:spcPts val="240"/>
              </a:spcBef>
              <a:spcAft>
                <a:spcPts val="0"/>
              </a:spcAft>
              <a:buClr>
                <a:schemeClr val="dk1"/>
              </a:buClr>
              <a:buSzPts val="1200"/>
              <a:buFont typeface="Arial"/>
              <a:buChar char="•"/>
            </a:pPr>
            <a:r>
              <a:rPr b="1" i="0" lang="en-US" sz="1200" u="none">
                <a:solidFill>
                  <a:schemeClr val="dk1"/>
                </a:solidFill>
                <a:latin typeface="Calibri"/>
                <a:ea typeface="Calibri"/>
                <a:cs typeface="Calibri"/>
                <a:sym typeface="Calibri"/>
              </a:rPr>
              <a:t>NOMBRE DEL PROYECTO:…………………………………………………………………</a:t>
            </a:r>
            <a:endParaRPr/>
          </a:p>
          <a:p>
            <a:pPr indent="-342900" lvl="0" marL="342900" rtl="0" algn="l">
              <a:lnSpc>
                <a:spcPct val="90000"/>
              </a:lnSpc>
              <a:spcBef>
                <a:spcPts val="240"/>
              </a:spcBef>
              <a:spcAft>
                <a:spcPts val="0"/>
              </a:spcAft>
              <a:buClr>
                <a:schemeClr val="dk1"/>
              </a:buClr>
              <a:buSzPts val="1200"/>
              <a:buFont typeface="Arial"/>
              <a:buChar char="•"/>
            </a:pPr>
            <a:r>
              <a:rPr b="1" lang="en-US" sz="1200"/>
              <a:t>DECLARACIÓN</a:t>
            </a:r>
            <a:r>
              <a:rPr b="1" i="0" lang="en-US" sz="1200" u="none">
                <a:solidFill>
                  <a:schemeClr val="dk1"/>
                </a:solidFill>
                <a:latin typeface="Calibri"/>
                <a:ea typeface="Calibri"/>
                <a:cs typeface="Calibri"/>
                <a:sym typeface="Calibri"/>
              </a:rPr>
              <a:t> DE LA </a:t>
            </a:r>
            <a:r>
              <a:rPr b="1" lang="en-US" sz="1200"/>
              <a:t>MISIÓN</a:t>
            </a:r>
            <a:r>
              <a:rPr b="1" i="0" lang="en-US" sz="1200" u="none">
                <a:solidFill>
                  <a:schemeClr val="dk1"/>
                </a:solidFill>
                <a:latin typeface="Calibri"/>
                <a:ea typeface="Calibri"/>
                <a:cs typeface="Calibri"/>
                <a:sym typeface="Calibri"/>
              </a:rPr>
              <a:t>:…………………………………………………………….</a:t>
            </a:r>
            <a:endParaRPr/>
          </a:p>
          <a:p>
            <a:pPr indent="-266700" lvl="0" marL="342900" rtl="0" algn="l">
              <a:lnSpc>
                <a:spcPct val="90000"/>
              </a:lnSpc>
              <a:spcBef>
                <a:spcPts val="240"/>
              </a:spcBef>
              <a:spcAft>
                <a:spcPts val="0"/>
              </a:spcAft>
              <a:buClr>
                <a:schemeClr val="dk1"/>
              </a:buClr>
              <a:buSzPts val="1200"/>
              <a:buFont typeface="Arial"/>
              <a:buNone/>
            </a:pPr>
            <a:r>
              <a:t/>
            </a:r>
            <a:endParaRPr b="1" i="0" sz="1200" u="none">
              <a:solidFill>
                <a:schemeClr val="dk1"/>
              </a:solidFill>
              <a:latin typeface="Calibri"/>
              <a:ea typeface="Calibri"/>
              <a:cs typeface="Calibri"/>
              <a:sym typeface="Calibri"/>
            </a:endParaRPr>
          </a:p>
          <a:p>
            <a:pPr indent="-342900" lvl="0" marL="342900" rtl="0" algn="l">
              <a:lnSpc>
                <a:spcPct val="90000"/>
              </a:lnSpc>
              <a:spcBef>
                <a:spcPts val="240"/>
              </a:spcBef>
              <a:spcAft>
                <a:spcPts val="0"/>
              </a:spcAft>
              <a:buClr>
                <a:schemeClr val="dk1"/>
              </a:buClr>
              <a:buSzPts val="1200"/>
              <a:buFont typeface="Arial"/>
              <a:buChar char="•"/>
            </a:pPr>
            <a:r>
              <a:rPr b="1" i="0" lang="en-US" sz="1200" u="none">
                <a:solidFill>
                  <a:schemeClr val="dk1"/>
                </a:solidFill>
                <a:latin typeface="Calibri"/>
                <a:ea typeface="Calibri"/>
                <a:cs typeface="Calibri"/>
                <a:sym typeface="Calibri"/>
              </a:rPr>
              <a:t>MIEMBROS DEL EQUIPO</a:t>
            </a:r>
            <a:endParaRPr/>
          </a:p>
          <a:p>
            <a:pPr indent="-342900" lvl="0" marL="342900" rtl="0" algn="l">
              <a:lnSpc>
                <a:spcPct val="90000"/>
              </a:lnSpc>
              <a:spcBef>
                <a:spcPts val="240"/>
              </a:spcBef>
              <a:spcAft>
                <a:spcPts val="0"/>
              </a:spcAft>
              <a:buClr>
                <a:schemeClr val="dk1"/>
              </a:buClr>
              <a:buSzPts val="1200"/>
              <a:buNone/>
            </a:pPr>
            <a:r>
              <a:rPr b="1" i="0" lang="en-US" sz="1200" u="none">
                <a:solidFill>
                  <a:schemeClr val="dk1"/>
                </a:solidFill>
                <a:latin typeface="Calibri"/>
                <a:ea typeface="Calibri"/>
                <a:cs typeface="Calibri"/>
                <a:sym typeface="Calibri"/>
              </a:rPr>
              <a:t>                 -------------------</a:t>
            </a:r>
            <a:endParaRPr/>
          </a:p>
          <a:p>
            <a:pPr indent="-342900" lvl="0" marL="342900" rtl="0" algn="l">
              <a:lnSpc>
                <a:spcPct val="90000"/>
              </a:lnSpc>
              <a:spcBef>
                <a:spcPts val="240"/>
              </a:spcBef>
              <a:spcAft>
                <a:spcPts val="0"/>
              </a:spcAft>
              <a:buClr>
                <a:schemeClr val="dk1"/>
              </a:buClr>
              <a:buSzPts val="1200"/>
              <a:buNone/>
            </a:pPr>
            <a:r>
              <a:rPr b="1" i="0" lang="en-US" sz="1200" u="none">
                <a:solidFill>
                  <a:schemeClr val="dk1"/>
                </a:solidFill>
                <a:latin typeface="Calibri"/>
                <a:ea typeface="Calibri"/>
                <a:cs typeface="Calibri"/>
                <a:sym typeface="Calibri"/>
              </a:rPr>
              <a:t>                 -------------------</a:t>
            </a:r>
            <a:endParaRPr/>
          </a:p>
          <a:p>
            <a:pPr indent="-342900" lvl="0" marL="342900" rtl="0" algn="l">
              <a:lnSpc>
                <a:spcPct val="90000"/>
              </a:lnSpc>
              <a:spcBef>
                <a:spcPts val="240"/>
              </a:spcBef>
              <a:spcAft>
                <a:spcPts val="0"/>
              </a:spcAft>
              <a:buClr>
                <a:schemeClr val="dk1"/>
              </a:buClr>
              <a:buSzPts val="1200"/>
              <a:buNone/>
            </a:pPr>
            <a:r>
              <a:rPr b="1" i="0" lang="en-US" sz="1200" u="none">
                <a:solidFill>
                  <a:schemeClr val="dk1"/>
                </a:solidFill>
                <a:latin typeface="Calibri"/>
                <a:ea typeface="Calibri"/>
                <a:cs typeface="Calibri"/>
                <a:sym typeface="Calibri"/>
              </a:rPr>
              <a:t>                 -------------------</a:t>
            </a:r>
            <a:endParaRPr/>
          </a:p>
          <a:p>
            <a:pPr indent="-342900" lvl="0" marL="342900" rtl="0" algn="l">
              <a:lnSpc>
                <a:spcPct val="90000"/>
              </a:lnSpc>
              <a:spcBef>
                <a:spcPts val="240"/>
              </a:spcBef>
              <a:spcAft>
                <a:spcPts val="0"/>
              </a:spcAft>
              <a:buClr>
                <a:schemeClr val="dk1"/>
              </a:buClr>
              <a:buSzPts val="1200"/>
              <a:buNone/>
            </a:pPr>
            <a:r>
              <a:rPr b="1" i="0" lang="en-US" sz="1200" u="none">
                <a:solidFill>
                  <a:schemeClr val="dk1"/>
                </a:solidFill>
                <a:latin typeface="Calibri"/>
                <a:ea typeface="Calibri"/>
                <a:cs typeface="Calibri"/>
                <a:sym typeface="Calibri"/>
              </a:rPr>
              <a:t>                 -------------------</a:t>
            </a:r>
            <a:endParaRPr/>
          </a:p>
          <a:p>
            <a:pPr indent="-342900" lvl="0" marL="342900" rtl="0" algn="l">
              <a:lnSpc>
                <a:spcPct val="90000"/>
              </a:lnSpc>
              <a:spcBef>
                <a:spcPts val="240"/>
              </a:spcBef>
              <a:spcAft>
                <a:spcPts val="0"/>
              </a:spcAft>
              <a:buClr>
                <a:schemeClr val="dk1"/>
              </a:buClr>
              <a:buSzPts val="1200"/>
              <a:buNone/>
            </a:pPr>
            <a:r>
              <a:rPr b="1" i="0" lang="en-US" sz="1200" u="none">
                <a:solidFill>
                  <a:schemeClr val="dk1"/>
                </a:solidFill>
                <a:latin typeface="Calibri"/>
                <a:ea typeface="Calibri"/>
                <a:cs typeface="Calibri"/>
                <a:sym typeface="Calibri"/>
              </a:rPr>
              <a:t>                 -------------------</a:t>
            </a:r>
            <a:endParaRPr/>
          </a:p>
          <a:p>
            <a:pPr indent="-342900" lvl="0" marL="342900" rtl="0" algn="l">
              <a:lnSpc>
                <a:spcPct val="90000"/>
              </a:lnSpc>
              <a:spcBef>
                <a:spcPts val="240"/>
              </a:spcBef>
              <a:spcAft>
                <a:spcPts val="0"/>
              </a:spcAft>
              <a:buClr>
                <a:schemeClr val="dk1"/>
              </a:buClr>
              <a:buSzPts val="1200"/>
              <a:buNone/>
            </a:pPr>
            <a:r>
              <a:t/>
            </a:r>
            <a:endParaRPr b="1" i="0" sz="1200" u="none">
              <a:solidFill>
                <a:schemeClr val="dk1"/>
              </a:solidFill>
              <a:latin typeface="Calibri"/>
              <a:ea typeface="Calibri"/>
              <a:cs typeface="Calibri"/>
              <a:sym typeface="Calibri"/>
            </a:endParaRPr>
          </a:p>
          <a:p>
            <a:pPr indent="-342900" lvl="0" marL="342900" rtl="0" algn="l">
              <a:lnSpc>
                <a:spcPct val="90000"/>
              </a:lnSpc>
              <a:spcBef>
                <a:spcPts val="240"/>
              </a:spcBef>
              <a:spcAft>
                <a:spcPts val="0"/>
              </a:spcAft>
              <a:buClr>
                <a:schemeClr val="dk1"/>
              </a:buClr>
              <a:buSzPts val="1200"/>
              <a:buFont typeface="Arial"/>
              <a:buChar char="•"/>
            </a:pPr>
            <a:r>
              <a:rPr b="1" i="0" lang="en-US" sz="1200" u="none">
                <a:solidFill>
                  <a:schemeClr val="dk1"/>
                </a:solidFill>
                <a:latin typeface="Calibri"/>
                <a:ea typeface="Calibri"/>
                <a:cs typeface="Calibri"/>
                <a:sym typeface="Calibri"/>
              </a:rPr>
              <a:t>AGENDA    TPO / ESTIMADO             </a:t>
            </a:r>
            <a:endParaRPr/>
          </a:p>
          <a:p>
            <a:pPr indent="-342900" lvl="0" marL="342900" rtl="0" algn="l">
              <a:lnSpc>
                <a:spcPct val="90000"/>
              </a:lnSpc>
              <a:spcBef>
                <a:spcPts val="240"/>
              </a:spcBef>
              <a:spcAft>
                <a:spcPts val="0"/>
              </a:spcAft>
              <a:buClr>
                <a:schemeClr val="dk1"/>
              </a:buClr>
              <a:buSzPts val="1200"/>
              <a:buFont typeface="Noto Sans Symbols"/>
              <a:buAutoNum type="arabicParenR"/>
            </a:pPr>
            <a:r>
              <a:rPr b="1" i="0" lang="en-US" sz="1200" u="none">
                <a:solidFill>
                  <a:schemeClr val="dk1"/>
                </a:solidFill>
                <a:latin typeface="Calibri"/>
                <a:ea typeface="Calibri"/>
                <a:cs typeface="Calibri"/>
                <a:sym typeface="Calibri"/>
              </a:rPr>
              <a:t>--------                 “  “                                 </a:t>
            </a:r>
            <a:endParaRPr/>
          </a:p>
          <a:p>
            <a:pPr indent="-342900" lvl="0" marL="342900" rtl="0" algn="l">
              <a:lnSpc>
                <a:spcPct val="90000"/>
              </a:lnSpc>
              <a:spcBef>
                <a:spcPts val="240"/>
              </a:spcBef>
              <a:spcAft>
                <a:spcPts val="0"/>
              </a:spcAft>
              <a:buClr>
                <a:schemeClr val="dk1"/>
              </a:buClr>
              <a:buSzPts val="1200"/>
              <a:buFont typeface="Noto Sans Symbols"/>
              <a:buAutoNum type="arabicParenR"/>
            </a:pPr>
            <a:r>
              <a:rPr b="1" i="0" lang="en-US" sz="1200" u="none">
                <a:solidFill>
                  <a:schemeClr val="dk1"/>
                </a:solidFill>
                <a:latin typeface="Calibri"/>
                <a:ea typeface="Calibri"/>
                <a:cs typeface="Calibri"/>
                <a:sym typeface="Calibri"/>
              </a:rPr>
              <a:t>--------                 “  “                                 </a:t>
            </a:r>
            <a:endParaRPr/>
          </a:p>
          <a:p>
            <a:pPr indent="-342900" lvl="0" marL="342900" rtl="0" algn="l">
              <a:lnSpc>
                <a:spcPct val="90000"/>
              </a:lnSpc>
              <a:spcBef>
                <a:spcPts val="240"/>
              </a:spcBef>
              <a:spcAft>
                <a:spcPts val="0"/>
              </a:spcAft>
              <a:buClr>
                <a:schemeClr val="dk1"/>
              </a:buClr>
              <a:buSzPts val="1200"/>
              <a:buFont typeface="Noto Sans Symbols"/>
              <a:buAutoNum type="arabicParenR"/>
            </a:pPr>
            <a:r>
              <a:rPr b="1" i="0" lang="en-US" sz="1200" u="none">
                <a:solidFill>
                  <a:schemeClr val="dk1"/>
                </a:solidFill>
                <a:latin typeface="Calibri"/>
                <a:ea typeface="Calibri"/>
                <a:cs typeface="Calibri"/>
                <a:sym typeface="Calibri"/>
              </a:rPr>
              <a:t>--------                 “  “                                 </a:t>
            </a:r>
            <a:endParaRPr/>
          </a:p>
          <a:p>
            <a:pPr indent="-342900" lvl="0" marL="342900" rtl="0" algn="l">
              <a:lnSpc>
                <a:spcPct val="90000"/>
              </a:lnSpc>
              <a:spcBef>
                <a:spcPts val="240"/>
              </a:spcBef>
              <a:spcAft>
                <a:spcPts val="0"/>
              </a:spcAft>
              <a:buClr>
                <a:schemeClr val="dk1"/>
              </a:buClr>
              <a:buSzPts val="1200"/>
              <a:buFont typeface="Noto Sans Symbols"/>
              <a:buAutoNum type="arabicParenR"/>
            </a:pPr>
            <a:r>
              <a:rPr b="1" i="0" lang="en-US" sz="1200" u="none">
                <a:solidFill>
                  <a:schemeClr val="dk1"/>
                </a:solidFill>
                <a:latin typeface="Calibri"/>
                <a:ea typeface="Calibri"/>
                <a:cs typeface="Calibri"/>
                <a:sym typeface="Calibri"/>
              </a:rPr>
              <a:t>--------                 “  “</a:t>
            </a:r>
            <a:endParaRPr/>
          </a:p>
          <a:p>
            <a:pPr indent="-342900" lvl="0" marL="342900" rtl="0" algn="l">
              <a:lnSpc>
                <a:spcPct val="90000"/>
              </a:lnSpc>
              <a:spcBef>
                <a:spcPts val="240"/>
              </a:spcBef>
              <a:spcAft>
                <a:spcPts val="0"/>
              </a:spcAft>
              <a:buClr>
                <a:schemeClr val="dk1"/>
              </a:buClr>
              <a:buSzPts val="1200"/>
              <a:buFont typeface="Noto Sans Symbols"/>
              <a:buAutoNum type="arabicParenR"/>
            </a:pPr>
            <a:r>
              <a:rPr b="1" i="0" lang="en-US" sz="1200" u="none">
                <a:solidFill>
                  <a:schemeClr val="dk1"/>
                </a:solidFill>
                <a:latin typeface="Calibri"/>
                <a:ea typeface="Calibri"/>
                <a:cs typeface="Calibri"/>
                <a:sym typeface="Calibri"/>
              </a:rPr>
              <a:t>Evaluación</a:t>
            </a:r>
            <a:endParaRPr/>
          </a:p>
          <a:p>
            <a:pPr indent="-266700" lvl="0" marL="342900" rtl="0" algn="l">
              <a:lnSpc>
                <a:spcPct val="90000"/>
              </a:lnSpc>
              <a:spcBef>
                <a:spcPts val="240"/>
              </a:spcBef>
              <a:spcAft>
                <a:spcPts val="0"/>
              </a:spcAft>
              <a:buClr>
                <a:schemeClr val="dk1"/>
              </a:buClr>
              <a:buSzPts val="1200"/>
              <a:buFont typeface="Arial"/>
              <a:buNone/>
            </a:pPr>
            <a:r>
              <a:t/>
            </a:r>
            <a:endParaRPr b="1" i="0" sz="1200" u="none">
              <a:solidFill>
                <a:schemeClr val="dk1"/>
              </a:solidFill>
              <a:latin typeface="Calibri"/>
              <a:ea typeface="Calibri"/>
              <a:cs typeface="Calibri"/>
              <a:sym typeface="Calibri"/>
            </a:endParaRPr>
          </a:p>
          <a:p>
            <a:pPr indent="-342900" lvl="0" marL="342900" rtl="0" algn="l">
              <a:lnSpc>
                <a:spcPct val="90000"/>
              </a:lnSpc>
              <a:spcBef>
                <a:spcPts val="240"/>
              </a:spcBef>
              <a:spcAft>
                <a:spcPts val="0"/>
              </a:spcAft>
              <a:buClr>
                <a:schemeClr val="dk1"/>
              </a:buClr>
              <a:buSzPts val="1200"/>
              <a:buFont typeface="Arial"/>
              <a:buChar char="•"/>
            </a:pPr>
            <a:r>
              <a:rPr b="1" i="0" lang="en-US" sz="1200" u="none">
                <a:solidFill>
                  <a:schemeClr val="dk1"/>
                </a:solidFill>
                <a:latin typeface="Calibri"/>
                <a:ea typeface="Calibri"/>
                <a:cs typeface="Calibri"/>
                <a:sym typeface="Calibri"/>
              </a:rPr>
              <a:t>RECOMENDACIONES</a:t>
            </a:r>
            <a:endParaRPr/>
          </a:p>
          <a:p>
            <a:pPr indent="-342900" lvl="0" marL="342900" rtl="0" algn="l">
              <a:lnSpc>
                <a:spcPct val="90000"/>
              </a:lnSpc>
              <a:spcBef>
                <a:spcPts val="200"/>
              </a:spcBef>
              <a:spcAft>
                <a:spcPts val="0"/>
              </a:spcAft>
              <a:buClr>
                <a:schemeClr val="dk1"/>
              </a:buClr>
              <a:buSzPts val="1000"/>
              <a:buNone/>
            </a:pPr>
            <a:r>
              <a:rPr b="1" i="0" lang="en-US" sz="1000" u="none">
                <a:solidFill>
                  <a:schemeClr val="dk1"/>
                </a:solidFill>
                <a:latin typeface="Calibri"/>
                <a:ea typeface="Calibri"/>
                <a:cs typeface="Calibri"/>
                <a:sym typeface="Calibri"/>
              </a:rPr>
              <a:t>………………………………………………………………………………………………</a:t>
            </a:r>
            <a:endParaRPr/>
          </a:p>
          <a:p>
            <a:pPr indent="-342900" lvl="0" marL="342900" rtl="0" algn="l">
              <a:lnSpc>
                <a:spcPct val="90000"/>
              </a:lnSpc>
              <a:spcBef>
                <a:spcPts val="200"/>
              </a:spcBef>
              <a:spcAft>
                <a:spcPts val="0"/>
              </a:spcAft>
              <a:buClr>
                <a:schemeClr val="dk1"/>
              </a:buClr>
              <a:buSzPts val="1000"/>
              <a:buNone/>
            </a:pPr>
            <a:r>
              <a:rPr b="1" i="0" lang="en-US" sz="1000" u="none">
                <a:solidFill>
                  <a:schemeClr val="dk1"/>
                </a:solidFill>
                <a:latin typeface="Calibri"/>
                <a:ea typeface="Calibri"/>
                <a:cs typeface="Calibri"/>
                <a:sym typeface="Calibri"/>
              </a:rPr>
              <a:t>-----------------------------------------------------------------------------------------------------------</a:t>
            </a:r>
            <a:endParaRPr/>
          </a:p>
          <a:p>
            <a:pPr indent="-342900" lvl="0" marL="342900" rtl="0" algn="l">
              <a:lnSpc>
                <a:spcPct val="90000"/>
              </a:lnSpc>
              <a:spcBef>
                <a:spcPts val="200"/>
              </a:spcBef>
              <a:spcAft>
                <a:spcPts val="0"/>
              </a:spcAft>
              <a:buClr>
                <a:schemeClr val="dk1"/>
              </a:buClr>
              <a:buSzPts val="1000"/>
              <a:buNone/>
            </a:pPr>
            <a:r>
              <a:rPr b="1" i="0" lang="en-US" sz="1000" u="none">
                <a:solidFill>
                  <a:schemeClr val="dk1"/>
                </a:solidFill>
                <a:latin typeface="Calibri"/>
                <a:ea typeface="Calibri"/>
                <a:cs typeface="Calibri"/>
                <a:sym typeface="Calibri"/>
              </a:rPr>
              <a:t>-----------------------------------------------------------------------------------------------------------</a:t>
            </a:r>
            <a:endParaRPr/>
          </a:p>
        </p:txBody>
      </p:sp>
      <p:sp>
        <p:nvSpPr>
          <p:cNvPr id="600" name="Google Shape;600;p74"/>
          <p:cNvSpPr txBox="1"/>
          <p:nvPr/>
        </p:nvSpPr>
        <p:spPr>
          <a:xfrm>
            <a:off x="642937" y="285750"/>
            <a:ext cx="8245475" cy="498475"/>
          </a:xfrm>
          <a:prstGeom prst="rect">
            <a:avLst/>
          </a:prstGeom>
          <a:noFill/>
          <a:ln>
            <a:noFill/>
          </a:ln>
        </p:spPr>
        <p:txBody>
          <a:bodyPr anchorCtr="0" anchor="t" bIns="45700" lIns="91400" spcFirstLastPara="1" rIns="91400" wrap="square" tIns="45700">
            <a:noAutofit/>
          </a:bodyPr>
          <a:lstStyle/>
          <a:p>
            <a:pPr indent="0" lvl="0" marL="0" marR="0" rtl="0" algn="r">
              <a:lnSpc>
                <a:spcPct val="9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Agenda de Reunión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nvSpPr>
        <p:spPr>
          <a:xfrm>
            <a:off x="642937" y="285750"/>
            <a:ext cx="8245475" cy="498475"/>
          </a:xfrm>
          <a:prstGeom prst="rect">
            <a:avLst/>
          </a:prstGeom>
          <a:noFill/>
          <a:ln>
            <a:noFill/>
          </a:ln>
        </p:spPr>
        <p:txBody>
          <a:bodyPr anchorCtr="0" anchor="t" bIns="45700" lIns="91400" spcFirstLastPara="1" rIns="91400" wrap="square" tIns="45700">
            <a:noAutofit/>
          </a:bodyPr>
          <a:lstStyle/>
          <a:p>
            <a:pPr indent="0" lvl="0" marL="0" marR="0" rtl="0" algn="r">
              <a:lnSpc>
                <a:spcPct val="9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Minuta de Reunión</a:t>
            </a:r>
            <a:endParaRPr/>
          </a:p>
        </p:txBody>
      </p:sp>
      <p:sp>
        <p:nvSpPr>
          <p:cNvPr id="606" name="Google Shape;606;p75"/>
          <p:cNvSpPr txBox="1"/>
          <p:nvPr/>
        </p:nvSpPr>
        <p:spPr>
          <a:xfrm>
            <a:off x="500062" y="1571625"/>
            <a:ext cx="7786687" cy="3416300"/>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Proyecto</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Objetivo de la Reunión</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Lugar</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Día y horario</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Duración</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Conducida por</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Agenda de la Reunión</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Invitados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Asistentes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Temas Tratados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Compromisos asumidos</a:t>
            </a:r>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Próxima Reunión </a:t>
            </a:r>
            <a:endParaRPr/>
          </a:p>
        </p:txBody>
      </p:sp>
      <p:pic>
        <p:nvPicPr>
          <p:cNvPr id="607" name="Google Shape;607;p75"/>
          <p:cNvPicPr preferRelativeResize="0"/>
          <p:nvPr/>
        </p:nvPicPr>
        <p:blipFill rotWithShape="1">
          <a:blip r:embed="rId3">
            <a:alphaModFix/>
          </a:blip>
          <a:srcRect b="0" l="0" r="0" t="0"/>
          <a:stretch/>
        </p:blipFill>
        <p:spPr>
          <a:xfrm>
            <a:off x="5143500" y="1214437"/>
            <a:ext cx="3505200" cy="37385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6"/>
          <p:cNvSpPr txBox="1"/>
          <p:nvPr>
            <p:ph idx="1" type="body"/>
          </p:nvPr>
        </p:nvSpPr>
        <p:spPr>
          <a:xfrm>
            <a:off x="500062" y="1262062"/>
            <a:ext cx="7772400" cy="452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En equipo! </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Escuchando a nuestro Cliente y a las personas que ejecutarán las tareas.</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Definiendo tareas desde lo </a:t>
            </a:r>
            <a:r>
              <a:rPr lang="en-US" sz="1800">
                <a:latin typeface="Century Gothic"/>
                <a:ea typeface="Century Gothic"/>
                <a:cs typeface="Century Gothic"/>
                <a:sym typeface="Century Gothic"/>
              </a:rPr>
              <a:t>más</a:t>
            </a:r>
            <a:r>
              <a:rPr b="0" i="0" lang="en-US" sz="1800" u="none">
                <a:solidFill>
                  <a:schemeClr val="dk1"/>
                </a:solidFill>
                <a:latin typeface="Century Gothic"/>
                <a:ea typeface="Century Gothic"/>
                <a:cs typeface="Century Gothic"/>
                <a:sym typeface="Century Gothic"/>
              </a:rPr>
              <a:t> general a lo </a:t>
            </a:r>
            <a:r>
              <a:rPr lang="en-US" sz="1800">
                <a:latin typeface="Century Gothic"/>
                <a:ea typeface="Century Gothic"/>
                <a:cs typeface="Century Gothic"/>
                <a:sym typeface="Century Gothic"/>
              </a:rPr>
              <a:t>más</a:t>
            </a:r>
            <a:r>
              <a:rPr b="0" i="0" lang="en-US" sz="1800" u="none">
                <a:solidFill>
                  <a:schemeClr val="dk1"/>
                </a:solidFill>
                <a:latin typeface="Century Gothic"/>
                <a:ea typeface="Century Gothic"/>
                <a:cs typeface="Century Gothic"/>
                <a:sym typeface="Century Gothic"/>
              </a:rPr>
              <a:t> detallado.</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Definiendo claramente los entregables.</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Negociando las fechas de los hitos del Proyecto.</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Nunca perder de vista las especificaciones del cliente.</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Definir tareas y tiempos de ejecución con el equipo, ellos son quien mejor pueden estimar el trabajo.</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Tener en cuenta los feriados y vacaciones.</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Century Gothic"/>
                <a:ea typeface="Century Gothic"/>
                <a:cs typeface="Century Gothic"/>
                <a:sym typeface="Century Gothic"/>
              </a:rPr>
              <a:t>Contar con personas que puedan reemplazarse </a:t>
            </a:r>
            <a:r>
              <a:rPr lang="en-US" sz="1800">
                <a:latin typeface="Century Gothic"/>
                <a:ea typeface="Century Gothic"/>
                <a:cs typeface="Century Gothic"/>
                <a:sym typeface="Century Gothic"/>
              </a:rPr>
              <a:t>entre sí</a:t>
            </a:r>
            <a:r>
              <a:rPr b="0" i="0" lang="en-US" sz="1800" u="none">
                <a:solidFill>
                  <a:schemeClr val="dk1"/>
                </a:solidFill>
                <a:latin typeface="Century Gothic"/>
                <a:ea typeface="Century Gothic"/>
                <a:cs typeface="Century Gothic"/>
                <a:sym typeface="Century Gothic"/>
              </a:rPr>
              <a:t>.</a:t>
            </a:r>
            <a:endParaRPr/>
          </a:p>
        </p:txBody>
      </p:sp>
      <p:sp>
        <p:nvSpPr>
          <p:cNvPr id="613" name="Google Shape;613;p76"/>
          <p:cNvSpPr txBox="1"/>
          <p:nvPr/>
        </p:nvSpPr>
        <p:spPr>
          <a:xfrm>
            <a:off x="4143375" y="260350"/>
            <a:ext cx="4786312" cy="1143000"/>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Como Planificar bien</a:t>
            </a:r>
            <a:endParaRPr/>
          </a:p>
        </p:txBody>
      </p:sp>
      <p:pic>
        <p:nvPicPr>
          <p:cNvPr id="614" name="Google Shape;614;p76"/>
          <p:cNvPicPr preferRelativeResize="0"/>
          <p:nvPr/>
        </p:nvPicPr>
        <p:blipFill rotWithShape="1">
          <a:blip r:embed="rId3">
            <a:alphaModFix/>
          </a:blip>
          <a:srcRect b="0" l="0" r="0" t="0"/>
          <a:stretch/>
        </p:blipFill>
        <p:spPr>
          <a:xfrm>
            <a:off x="5715000" y="714375"/>
            <a:ext cx="1543050" cy="1524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1857375" y="214312"/>
            <a:ext cx="7239000" cy="500062"/>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El cronograma del proyecto</a:t>
            </a:r>
            <a:endParaRPr/>
          </a:p>
        </p:txBody>
      </p:sp>
      <p:sp>
        <p:nvSpPr>
          <p:cNvPr id="620" name="Google Shape;620;p77"/>
          <p:cNvSpPr txBox="1"/>
          <p:nvPr/>
        </p:nvSpPr>
        <p:spPr>
          <a:xfrm>
            <a:off x="500062" y="981075"/>
            <a:ext cx="8393112" cy="4137025"/>
          </a:xfrm>
          <a:prstGeom prst="rect">
            <a:avLst/>
          </a:prstGeom>
          <a:noFill/>
          <a:ln>
            <a:noFill/>
          </a:ln>
        </p:spPr>
        <p:txBody>
          <a:bodyPr anchorCtr="0" anchor="t" bIns="45700" lIns="91425" spcFirstLastPara="1" rIns="91425" wrap="square" tIns="45700">
            <a:spAutoFit/>
          </a:bodyPr>
          <a:lstStyle/>
          <a:p>
            <a:pPr indent="0" lvl="2" marL="9144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114300" lvl="1" marL="45720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 El cronograma del proyecto incluye por lo menos una </a:t>
            </a:r>
            <a:endParaRPr/>
          </a:p>
          <a:p>
            <a:pPr indent="0" lvl="1" marL="4572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fecha de inicio y una fecha de finalización planificadas</a:t>
            </a:r>
            <a:endParaRPr/>
          </a:p>
          <a:p>
            <a:pPr indent="0" lvl="1" marL="4572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para cada actividad.</a:t>
            </a:r>
            <a:endParaRPr/>
          </a:p>
          <a:p>
            <a:pPr indent="0" lvl="1" marL="45720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entury Gothic"/>
              <a:ea typeface="Century Gothic"/>
              <a:cs typeface="Century Gothic"/>
              <a:sym typeface="Century Gothic"/>
            </a:endParaRPr>
          </a:p>
          <a:p>
            <a:pPr indent="-114300" lvl="1" marL="45720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 El cronograma puede presentarse de diversas formas:</a:t>
            </a:r>
            <a:endParaRPr/>
          </a:p>
          <a:p>
            <a:pPr indent="0" lvl="1" marL="45720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entury Gothic"/>
              <a:ea typeface="Century Gothic"/>
              <a:cs typeface="Century Gothic"/>
              <a:sym typeface="Century Gothic"/>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 Mostrando el detalle de todas las actividades </a:t>
            </a:r>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(Cronograma detallado)</a:t>
            </a:r>
            <a:endParaRPr/>
          </a:p>
          <a:p>
            <a:pPr indent="0" lvl="2" marL="9144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 Mostrando sólo las actividades resumen   </a:t>
            </a:r>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(Cronograma Resumen)</a:t>
            </a:r>
            <a:endParaRPr/>
          </a:p>
          <a:p>
            <a:pPr indent="0" lvl="2" marL="914400" marR="0" rtl="0" algn="l">
              <a:lnSpc>
                <a:spcPct val="6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a:t>
            </a:r>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 Mostrando sólo los hitos del proyecto </a:t>
            </a:r>
            <a:endParaRPr/>
          </a:p>
          <a:p>
            <a:pPr indent="0" lvl="2" marL="914400" marR="0" rtl="0" algn="l">
              <a:lnSpc>
                <a:spcPct val="100000"/>
              </a:lnSpc>
              <a:spcBef>
                <a:spcPts val="0"/>
              </a:spcBef>
              <a:spcAft>
                <a:spcPts val="0"/>
              </a:spcAft>
              <a:buClr>
                <a:schemeClr val="dk1"/>
              </a:buClr>
              <a:buSzPts val="1800"/>
              <a:buFont typeface="Century Gothic"/>
              <a:buNone/>
            </a:pPr>
            <a:r>
              <a:rPr b="0" i="0" lang="en-US" sz="1800" u="none" cap="none" strike="noStrike">
                <a:solidFill>
                  <a:schemeClr val="dk1"/>
                </a:solidFill>
                <a:latin typeface="Century Gothic"/>
                <a:ea typeface="Century Gothic"/>
                <a:cs typeface="Century Gothic"/>
                <a:sym typeface="Century Gothic"/>
              </a:rPr>
              <a:t>   (Cronograma de Hitos)</a:t>
            </a:r>
            <a:endParaRPr/>
          </a:p>
        </p:txBody>
      </p:sp>
      <p:sp>
        <p:nvSpPr>
          <p:cNvPr id="621" name="Google Shape;621;p77"/>
          <p:cNvSpPr txBox="1"/>
          <p:nvPr/>
        </p:nvSpPr>
        <p:spPr>
          <a:xfrm>
            <a:off x="1016000" y="5429250"/>
            <a:ext cx="6985000" cy="369887"/>
          </a:xfrm>
          <a:prstGeom prst="rect">
            <a:avLst/>
          </a:prstGeom>
          <a:noFill/>
          <a:ln cap="sq"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“Cronograma” no es sinónimo de “Plan del Proyecto”</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nvSpPr>
        <p:spPr>
          <a:xfrm>
            <a:off x="4357687"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Seguimiento y Control del Proyecto</a:t>
            </a:r>
            <a:endParaRPr/>
          </a:p>
        </p:txBody>
      </p:sp>
      <p:sp>
        <p:nvSpPr>
          <p:cNvPr id="627" name="Google Shape;627;p78"/>
          <p:cNvSpPr txBox="1"/>
          <p:nvPr/>
        </p:nvSpPr>
        <p:spPr>
          <a:xfrm>
            <a:off x="1000125" y="5140325"/>
            <a:ext cx="6697662" cy="646112"/>
          </a:xfrm>
          <a:prstGeom prst="rect">
            <a:avLst/>
          </a:prstGeom>
          <a:noFill/>
          <a:ln cap="sq"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rPr b="0" i="0" lang="en-US" sz="1800" u="none">
                <a:solidFill>
                  <a:schemeClr val="dk1"/>
                </a:solidFill>
                <a:latin typeface="Tahoma"/>
                <a:ea typeface="Tahoma"/>
                <a:cs typeface="Tahoma"/>
                <a:sym typeface="Tahoma"/>
              </a:rPr>
              <a:t> El Project Manager es el encargado de “proteger” la Planificación del proyecto.</a:t>
            </a:r>
            <a:endParaRPr/>
          </a:p>
        </p:txBody>
      </p:sp>
      <p:sp>
        <p:nvSpPr>
          <p:cNvPr descr="Mármol blanco" id="628" name="Google Shape;628;p78"/>
          <p:cNvSpPr txBox="1"/>
          <p:nvPr/>
        </p:nvSpPr>
        <p:spPr>
          <a:xfrm>
            <a:off x="500062" y="1143000"/>
            <a:ext cx="2338387" cy="369887"/>
          </a:xfrm>
          <a:prstGeom prst="rect">
            <a:avLst/>
          </a:prstGeom>
          <a:solidFill>
            <a:srgbClr val="8EB4E3"/>
          </a:solidFill>
          <a:ln cap="flat" cmpd="thinThick" w="571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PLANIFICACIÓN</a:t>
            </a:r>
            <a:endParaRPr/>
          </a:p>
        </p:txBody>
      </p:sp>
      <p:sp>
        <p:nvSpPr>
          <p:cNvPr descr="Mármol blanco" id="629" name="Google Shape;629;p78"/>
          <p:cNvSpPr txBox="1"/>
          <p:nvPr/>
        </p:nvSpPr>
        <p:spPr>
          <a:xfrm>
            <a:off x="3571875" y="996950"/>
            <a:ext cx="2182812" cy="646112"/>
          </a:xfrm>
          <a:prstGeom prst="rect">
            <a:avLst/>
          </a:prstGeom>
          <a:solidFill>
            <a:srgbClr val="8EB4E3"/>
          </a:solidFill>
          <a:ln cap="flat" cmpd="thinThick" w="571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CONTROL DE DESVÍOS</a:t>
            </a:r>
            <a:endParaRPr/>
          </a:p>
        </p:txBody>
      </p:sp>
      <p:sp>
        <p:nvSpPr>
          <p:cNvPr descr="Mármol blanco" id="630" name="Google Shape;630;p78"/>
          <p:cNvSpPr txBox="1"/>
          <p:nvPr/>
        </p:nvSpPr>
        <p:spPr>
          <a:xfrm>
            <a:off x="6605587" y="1130300"/>
            <a:ext cx="2181225" cy="369887"/>
          </a:xfrm>
          <a:prstGeom prst="rect">
            <a:avLst/>
          </a:prstGeom>
          <a:solidFill>
            <a:srgbClr val="8EB4E3"/>
          </a:solidFill>
          <a:ln cap="flat" cmpd="thinThick" w="571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PROYECTO EXITOSO</a:t>
            </a:r>
            <a:endParaRPr/>
          </a:p>
        </p:txBody>
      </p:sp>
      <p:sp>
        <p:nvSpPr>
          <p:cNvPr descr="Granito" id="631" name="Google Shape;631;p78"/>
          <p:cNvSpPr/>
          <p:nvPr/>
        </p:nvSpPr>
        <p:spPr>
          <a:xfrm>
            <a:off x="3000375" y="1000125"/>
            <a:ext cx="500062" cy="609600"/>
          </a:xfrm>
          <a:prstGeom prst="rightArrow">
            <a:avLst>
              <a:gd fmla="val 13500" name="adj1"/>
              <a:gd fmla="val 50000" name="adj2"/>
            </a:avLst>
          </a:prstGeom>
          <a:solidFill>
            <a:srgbClr val="8EB4E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Granito" id="632" name="Google Shape;632;p78"/>
          <p:cNvSpPr/>
          <p:nvPr/>
        </p:nvSpPr>
        <p:spPr>
          <a:xfrm>
            <a:off x="5929312" y="1000125"/>
            <a:ext cx="500062" cy="609600"/>
          </a:xfrm>
          <a:prstGeom prst="rightArrow">
            <a:avLst>
              <a:gd fmla="val 13500" name="adj1"/>
              <a:gd fmla="val 50000" name="adj2"/>
            </a:avLst>
          </a:prstGeom>
          <a:solidFill>
            <a:srgbClr val="8EB4E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3" name="Google Shape;633;p78"/>
          <p:cNvSpPr txBox="1"/>
          <p:nvPr/>
        </p:nvSpPr>
        <p:spPr>
          <a:xfrm>
            <a:off x="928687" y="2066925"/>
            <a:ext cx="7358062" cy="2862262"/>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Supervisar, analizar y regular el progreso y el desempeño del proyecto.</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Identificar áreas en las que el plan requiera cambios</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Controlar cambios y recomendar acciones preventivas para anticipar posibles problemas.</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Dar seguimiento a las actividades del proyecto, comparándolas con la planificación.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nvSpPr>
        <p:spPr>
          <a:xfrm>
            <a:off x="632550" y="845475"/>
            <a:ext cx="5476500" cy="4617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Etapas de los Proyectos</a:t>
            </a:r>
            <a:endParaRPr>
              <a:solidFill>
                <a:schemeClr val="dk1"/>
              </a:solidFill>
            </a:endParaRPr>
          </a:p>
        </p:txBody>
      </p:sp>
      <p:sp>
        <p:nvSpPr>
          <p:cNvPr id="102" name="Google Shape;102;p16"/>
          <p:cNvSpPr txBox="1"/>
          <p:nvPr/>
        </p:nvSpPr>
        <p:spPr>
          <a:xfrm>
            <a:off x="86850" y="1146400"/>
            <a:ext cx="9057300" cy="4813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b="1" lang="en-US" sz="1800">
                <a:solidFill>
                  <a:srgbClr val="374151"/>
                </a:solidFill>
                <a:latin typeface="Roboto"/>
                <a:ea typeface="Roboto"/>
                <a:cs typeface="Roboto"/>
                <a:sym typeface="Roboto"/>
              </a:rPr>
              <a:t>2. Planificación:</a:t>
            </a:r>
            <a:endParaRPr b="1" sz="1800">
              <a:solidFill>
                <a:srgbClr val="374151"/>
              </a:solidFill>
              <a:latin typeface="Roboto"/>
              <a:ea typeface="Roboto"/>
              <a:cs typeface="Roboto"/>
              <a:sym typeface="Roboto"/>
            </a:endParaRPr>
          </a:p>
          <a:p>
            <a:pPr indent="-342900" lvl="1" marL="914400" rtl="0" algn="just">
              <a:lnSpc>
                <a:spcPct val="150000"/>
              </a:lnSpc>
              <a:spcBef>
                <a:spcPts val="150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Definición detallada del alcance del proyecto.</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Identificación de las actividades, tareas y recursos necesarios.</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Establecimiento de un cronograma detallado con hitos y fechas límite.</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Estimación de los costos del proyecto y elaboración del presupuesto.</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Análisis y gestión de los riesgos potenciales.</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Desarrollo de un plan de comunicación y un plan de gestión de stakeholders.</a:t>
            </a:r>
            <a:endParaRPr sz="1800">
              <a:solidFill>
                <a:srgbClr val="374151"/>
              </a:solidFill>
              <a:latin typeface="Century Gothic"/>
              <a:ea typeface="Century Gothic"/>
              <a:cs typeface="Century Gothic"/>
              <a:sym typeface="Century Gothic"/>
            </a:endParaRPr>
          </a:p>
          <a:p>
            <a:pPr indent="-342900" lvl="1" marL="914400" rtl="0" algn="just">
              <a:lnSpc>
                <a:spcPct val="150000"/>
              </a:lnSpc>
              <a:spcBef>
                <a:spcPts val="0"/>
              </a:spcBef>
              <a:spcAft>
                <a:spcPts val="0"/>
              </a:spcAft>
              <a:buClr>
                <a:srgbClr val="374151"/>
              </a:buClr>
              <a:buSzPts val="1800"/>
              <a:buFont typeface="Century Gothic"/>
              <a:buChar char="●"/>
            </a:pPr>
            <a:r>
              <a:rPr lang="en-US" sz="1800">
                <a:solidFill>
                  <a:srgbClr val="374151"/>
                </a:solidFill>
                <a:latin typeface="Century Gothic"/>
                <a:ea typeface="Century Gothic"/>
                <a:cs typeface="Century Gothic"/>
                <a:sym typeface="Century Gothic"/>
              </a:rPr>
              <a:t>Creación de un plan de calidad para garantizar que los entregables cumplan con los requisitos.</a:t>
            </a:r>
            <a:endParaRPr sz="1800">
              <a:solidFill>
                <a:srgbClr val="374151"/>
              </a:solidFill>
              <a:latin typeface="Century Gothic"/>
              <a:ea typeface="Century Gothic"/>
              <a:cs typeface="Century Gothic"/>
              <a:sym typeface="Century Gothic"/>
            </a:endParaRPr>
          </a:p>
          <a:p>
            <a:pPr indent="0" lvl="0" marL="0" rtl="0" algn="l">
              <a:lnSpc>
                <a:spcPct val="115000"/>
              </a:lnSpc>
              <a:spcBef>
                <a:spcPts val="1500"/>
              </a:spcBef>
              <a:spcAft>
                <a:spcPts val="1500"/>
              </a:spcAft>
              <a:buNone/>
            </a:pPr>
            <a:r>
              <a:t/>
            </a:r>
            <a:endParaRPr sz="1200">
              <a:solidFill>
                <a:srgbClr val="374151"/>
              </a:solidFill>
              <a:latin typeface="Century Gothic"/>
              <a:ea typeface="Century Gothic"/>
              <a:cs typeface="Century Gothic"/>
              <a:sym typeface="Century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9"/>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Los Riesgos en el Proyecto</a:t>
            </a:r>
            <a:endParaRPr/>
          </a:p>
        </p:txBody>
      </p:sp>
      <p:sp>
        <p:nvSpPr>
          <p:cNvPr id="639" name="Google Shape;639;p79"/>
          <p:cNvSpPr txBox="1"/>
          <p:nvPr/>
        </p:nvSpPr>
        <p:spPr>
          <a:xfrm>
            <a:off x="285750" y="1500187"/>
            <a:ext cx="6286500" cy="1338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El </a:t>
            </a:r>
            <a:r>
              <a:rPr b="1" i="1" lang="en-US" sz="2700" u="none">
                <a:solidFill>
                  <a:schemeClr val="dk1"/>
                </a:solidFill>
                <a:latin typeface="Trebuchet MS"/>
                <a:ea typeface="Trebuchet MS"/>
                <a:cs typeface="Trebuchet MS"/>
                <a:sym typeface="Trebuchet MS"/>
              </a:rPr>
              <a:t>Riesgo</a:t>
            </a:r>
            <a:r>
              <a:rPr b="1" i="1" lang="en-US" sz="2700" u="none">
                <a:solidFill>
                  <a:schemeClr val="dk1"/>
                </a:solidFill>
                <a:latin typeface="Tahoma"/>
                <a:ea typeface="Tahoma"/>
                <a:cs typeface="Tahoma"/>
                <a:sym typeface="Tahoma"/>
              </a:rPr>
              <a:t> </a:t>
            </a:r>
            <a:r>
              <a:rPr b="0" i="0" lang="en-US" sz="1800" u="none">
                <a:solidFill>
                  <a:schemeClr val="dk1"/>
                </a:solidFill>
                <a:latin typeface="Century Gothic"/>
                <a:ea typeface="Century Gothic"/>
                <a:cs typeface="Century Gothic"/>
                <a:sym typeface="Century Gothic"/>
              </a:rPr>
              <a:t>en un proyecto es un evento o condición </a:t>
            </a:r>
            <a:r>
              <a:rPr b="0" i="1" lang="en-US" sz="1800" u="none">
                <a:solidFill>
                  <a:schemeClr val="dk1"/>
                </a:solidFill>
                <a:latin typeface="Century Gothic"/>
                <a:ea typeface="Century Gothic"/>
                <a:cs typeface="Century Gothic"/>
                <a:sym typeface="Century Gothic"/>
              </a:rPr>
              <a:t>incierta, </a:t>
            </a:r>
            <a:r>
              <a:rPr b="0" i="0" lang="en-US" sz="1800" u="none">
                <a:solidFill>
                  <a:schemeClr val="dk1"/>
                </a:solidFill>
                <a:latin typeface="Century Gothic"/>
                <a:ea typeface="Century Gothic"/>
                <a:cs typeface="Century Gothic"/>
                <a:sym typeface="Century Gothic"/>
              </a:rPr>
              <a:t>que en caso de ocurrir, </a:t>
            </a:r>
            <a:r>
              <a:rPr b="1" i="1" lang="en-US" sz="2700" u="none">
                <a:solidFill>
                  <a:schemeClr val="dk1"/>
                </a:solidFill>
                <a:latin typeface="Trebuchet MS"/>
                <a:ea typeface="Trebuchet MS"/>
                <a:cs typeface="Trebuchet MS"/>
                <a:sym typeface="Trebuchet MS"/>
              </a:rPr>
              <a:t>afecta</a:t>
            </a:r>
            <a:r>
              <a:rPr b="0" i="0" lang="en-US" sz="1800" u="none">
                <a:solidFill>
                  <a:schemeClr val="dk1"/>
                </a:solidFill>
                <a:latin typeface="Century Gothic"/>
                <a:ea typeface="Century Gothic"/>
                <a:cs typeface="Century Gothic"/>
                <a:sym typeface="Century Gothic"/>
              </a:rPr>
              <a:t> </a:t>
            </a:r>
            <a:r>
              <a:rPr b="0" i="1" lang="en-US" sz="1800" u="none">
                <a:solidFill>
                  <a:schemeClr val="dk1"/>
                </a:solidFill>
                <a:latin typeface="Century Gothic"/>
                <a:ea typeface="Century Gothic"/>
                <a:cs typeface="Century Gothic"/>
                <a:sym typeface="Century Gothic"/>
              </a:rPr>
              <a:t>positiva o negativamente los </a:t>
            </a:r>
            <a:r>
              <a:rPr b="1" i="1" lang="en-US" sz="2700" u="none">
                <a:solidFill>
                  <a:schemeClr val="dk1"/>
                </a:solidFill>
                <a:latin typeface="Trebuchet MS"/>
                <a:ea typeface="Trebuchet MS"/>
                <a:cs typeface="Trebuchet MS"/>
                <a:sym typeface="Trebuchet MS"/>
              </a:rPr>
              <a:t>objetivos del proyecto</a:t>
            </a:r>
            <a:r>
              <a:rPr b="0" i="1" lang="en-US" sz="1800" u="none">
                <a:solidFill>
                  <a:schemeClr val="dk1"/>
                </a:solidFill>
                <a:latin typeface="Century Gothic"/>
                <a:ea typeface="Century Gothic"/>
                <a:cs typeface="Century Gothic"/>
                <a:sym typeface="Century Gothic"/>
              </a:rPr>
              <a:t>.</a:t>
            </a:r>
            <a:endParaRPr/>
          </a:p>
        </p:txBody>
      </p:sp>
      <p:pic>
        <p:nvPicPr>
          <p:cNvPr id="640" name="Google Shape;640;p79"/>
          <p:cNvPicPr preferRelativeResize="0"/>
          <p:nvPr/>
        </p:nvPicPr>
        <p:blipFill rotWithShape="1">
          <a:blip r:embed="rId3">
            <a:alphaModFix/>
          </a:blip>
          <a:srcRect b="0" l="0" r="0" t="0"/>
          <a:stretch/>
        </p:blipFill>
        <p:spPr>
          <a:xfrm>
            <a:off x="6643687" y="857250"/>
            <a:ext cx="2143125" cy="2133600"/>
          </a:xfrm>
          <a:prstGeom prst="rect">
            <a:avLst/>
          </a:prstGeom>
          <a:noFill/>
          <a:ln>
            <a:noFill/>
          </a:ln>
        </p:spPr>
      </p:pic>
      <p:sp>
        <p:nvSpPr>
          <p:cNvPr id="641" name="Google Shape;641;p79"/>
          <p:cNvSpPr txBox="1"/>
          <p:nvPr/>
        </p:nvSpPr>
        <p:spPr>
          <a:xfrm>
            <a:off x="1071562" y="3573462"/>
            <a:ext cx="3744912" cy="13684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700"/>
              <a:buFont typeface="Trebuchet MS"/>
              <a:buNone/>
            </a:pPr>
            <a:r>
              <a:rPr b="1" i="1" lang="en-US" sz="2700" u="none">
                <a:solidFill>
                  <a:schemeClr val="dk1"/>
                </a:solidFill>
                <a:latin typeface="Trebuchet MS"/>
                <a:ea typeface="Trebuchet MS"/>
                <a:cs typeface="Trebuchet MS"/>
                <a:sym typeface="Trebuchet MS"/>
              </a:rPr>
              <a:t>Incertidumbre</a:t>
            </a:r>
            <a:endParaRPr/>
          </a:p>
          <a:p>
            <a:pPr indent="-342900" lvl="0" marL="342900" marR="0" rtl="0" algn="l">
              <a:lnSpc>
                <a:spcPct val="90000"/>
              </a:lnSpc>
              <a:spcBef>
                <a:spcPts val="540"/>
              </a:spcBef>
              <a:spcAft>
                <a:spcPts val="0"/>
              </a:spcAft>
              <a:buClr>
                <a:schemeClr val="dk1"/>
              </a:buClr>
              <a:buSzPts val="2700"/>
              <a:buFont typeface="Tahoma"/>
              <a:buNone/>
            </a:pPr>
            <a:r>
              <a:rPr b="1" i="1" lang="en-US" sz="2700" u="none">
                <a:solidFill>
                  <a:schemeClr val="dk1"/>
                </a:solidFill>
                <a:latin typeface="Tahoma"/>
                <a:ea typeface="Tahoma"/>
                <a:cs typeface="Tahoma"/>
                <a:sym typeface="Tahoma"/>
              </a:rPr>
              <a:t>    ≠</a:t>
            </a:r>
            <a:endParaRPr/>
          </a:p>
          <a:p>
            <a:pPr indent="-342900" lvl="0" marL="342900" marR="0" rtl="0" algn="l">
              <a:lnSpc>
                <a:spcPct val="90000"/>
              </a:lnSpc>
              <a:spcBef>
                <a:spcPts val="540"/>
              </a:spcBef>
              <a:spcAft>
                <a:spcPts val="0"/>
              </a:spcAft>
              <a:buClr>
                <a:schemeClr val="dk1"/>
              </a:buClr>
              <a:buSzPts val="2700"/>
              <a:buFont typeface="Trebuchet MS"/>
              <a:buNone/>
            </a:pPr>
            <a:r>
              <a:rPr b="1" i="1" lang="en-US" sz="2700" u="none">
                <a:solidFill>
                  <a:schemeClr val="dk1"/>
                </a:solidFill>
                <a:latin typeface="Trebuchet MS"/>
                <a:ea typeface="Trebuchet MS"/>
                <a:cs typeface="Trebuchet MS"/>
                <a:sym typeface="Trebuchet MS"/>
              </a:rPr>
              <a:t>Riesgo</a:t>
            </a:r>
            <a:endParaRPr/>
          </a:p>
        </p:txBody>
      </p:sp>
      <p:sp>
        <p:nvSpPr>
          <p:cNvPr id="642" name="Google Shape;642;p79"/>
          <p:cNvSpPr txBox="1"/>
          <p:nvPr/>
        </p:nvSpPr>
        <p:spPr>
          <a:xfrm>
            <a:off x="3963987" y="3429000"/>
            <a:ext cx="3671887"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NO se conoce la probabilidad </a:t>
            </a:r>
            <a:endParaRPr/>
          </a:p>
          <a:p>
            <a:pPr indent="0" lvl="0" marL="0" marR="0" rtl="0" algn="ctr">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de ocurrencia del evento.</a:t>
            </a:r>
            <a:endParaRPr/>
          </a:p>
        </p:txBody>
      </p:sp>
      <p:sp>
        <p:nvSpPr>
          <p:cNvPr id="643" name="Google Shape;643;p79"/>
          <p:cNvSpPr txBox="1"/>
          <p:nvPr/>
        </p:nvSpPr>
        <p:spPr>
          <a:xfrm>
            <a:off x="2584450" y="4365625"/>
            <a:ext cx="3671887"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se conoce la probabilidad </a:t>
            </a:r>
            <a:endParaRPr/>
          </a:p>
          <a:p>
            <a:pPr indent="0" lvl="0" marL="0" marR="0" rtl="0" algn="ctr">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de ocurrencia del evento.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0"/>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Posición frente al Riesgo</a:t>
            </a:r>
            <a:endParaRPr/>
          </a:p>
        </p:txBody>
      </p:sp>
      <p:sp>
        <p:nvSpPr>
          <p:cNvPr id="650" name="Google Shape;650;p80"/>
          <p:cNvSpPr txBox="1"/>
          <p:nvPr/>
        </p:nvSpPr>
        <p:spPr>
          <a:xfrm>
            <a:off x="642937" y="928687"/>
            <a:ext cx="7500900" cy="23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900"/>
              </a:spcBef>
              <a:spcAft>
                <a:spcPts val="0"/>
              </a:spcAft>
              <a:buClr>
                <a:schemeClr val="dk1"/>
              </a:buClr>
              <a:buSzPts val="1800"/>
              <a:buFont typeface="Century Gothic"/>
              <a:buChar char="-"/>
            </a:pPr>
            <a:r>
              <a:rPr b="1" i="0" lang="en-US" sz="1800" u="none">
                <a:solidFill>
                  <a:schemeClr val="dk1"/>
                </a:solidFill>
                <a:latin typeface="Century Gothic"/>
                <a:ea typeface="Century Gothic"/>
                <a:cs typeface="Century Gothic"/>
                <a:sym typeface="Century Gothic"/>
              </a:rPr>
              <a:t>No todos reaccionamos igual ante un mismo </a:t>
            </a:r>
            <a:r>
              <a:rPr b="1" lang="en-US" sz="1800">
                <a:solidFill>
                  <a:schemeClr val="dk1"/>
                </a:solidFill>
                <a:latin typeface="Century Gothic"/>
                <a:ea typeface="Century Gothic"/>
                <a:cs typeface="Century Gothic"/>
                <a:sym typeface="Century Gothic"/>
              </a:rPr>
              <a:t>riesgo</a:t>
            </a:r>
            <a:r>
              <a:rPr b="0" i="0" lang="en-US" sz="1800" u="none">
                <a:solidFill>
                  <a:schemeClr val="dk1"/>
                </a:solidFill>
                <a:latin typeface="Century Gothic"/>
                <a:ea typeface="Century Gothic"/>
                <a:cs typeface="Century Gothic"/>
                <a:sym typeface="Century Gothic"/>
              </a:rPr>
              <a:t>.</a:t>
            </a:r>
            <a:endParaRPr/>
          </a:p>
          <a:p>
            <a:pPr indent="-114300" lvl="0" marL="0" marR="0" rtl="0" algn="l">
              <a:lnSpc>
                <a:spcPct val="100000"/>
              </a:lnSpc>
              <a:spcBef>
                <a:spcPts val="90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 Existen personas que el Riesgo es parte de su vida y apuestan todo el tiempo con el fin de ganar. </a:t>
            </a:r>
            <a:endParaRPr/>
          </a:p>
          <a:p>
            <a:pPr indent="-114300" lvl="0" marL="0" marR="0" rtl="0" algn="l">
              <a:lnSpc>
                <a:spcPct val="100000"/>
              </a:lnSpc>
              <a:spcBef>
                <a:spcPts val="900"/>
              </a:spcBef>
              <a:spcAft>
                <a:spcPts val="0"/>
              </a:spcAft>
              <a:buClr>
                <a:schemeClr val="dk1"/>
              </a:buClr>
              <a:buSzPts val="1800"/>
              <a:buFont typeface="Century Gothic"/>
              <a:buChar char="-"/>
            </a:pPr>
            <a:r>
              <a:rPr b="0" i="0" lang="en-US" sz="1800" u="none">
                <a:solidFill>
                  <a:schemeClr val="dk1"/>
                </a:solidFill>
                <a:latin typeface="Century Gothic"/>
                <a:ea typeface="Century Gothic"/>
                <a:cs typeface="Century Gothic"/>
                <a:sym typeface="Century Gothic"/>
              </a:rPr>
              <a:t>Y otras que tienen </a:t>
            </a:r>
            <a:r>
              <a:rPr b="1" i="0" lang="en-US" sz="1800" u="none">
                <a:solidFill>
                  <a:schemeClr val="dk1"/>
                </a:solidFill>
                <a:latin typeface="Century Gothic"/>
                <a:ea typeface="Century Gothic"/>
                <a:cs typeface="Century Gothic"/>
                <a:sym typeface="Century Gothic"/>
              </a:rPr>
              <a:t>Aversión al Riesgo </a:t>
            </a:r>
            <a:r>
              <a:rPr b="0" i="0" lang="en-US" sz="1800" u="none">
                <a:solidFill>
                  <a:schemeClr val="dk1"/>
                </a:solidFill>
                <a:latin typeface="Century Gothic"/>
                <a:ea typeface="Century Gothic"/>
                <a:cs typeface="Century Gothic"/>
                <a:sym typeface="Century Gothic"/>
              </a:rPr>
              <a:t>esto es  cuando  prefieren la seguridad antes que intentarlo </a:t>
            </a:r>
            <a:r>
              <a:rPr lang="en-US" sz="1800">
                <a:solidFill>
                  <a:schemeClr val="dk1"/>
                </a:solidFill>
                <a:latin typeface="Century Gothic"/>
                <a:ea typeface="Century Gothic"/>
                <a:cs typeface="Century Gothic"/>
                <a:sym typeface="Century Gothic"/>
              </a:rPr>
              <a:t>más</a:t>
            </a:r>
            <a:r>
              <a:rPr b="0" i="0" lang="en-US" sz="1800" u="none">
                <a:solidFill>
                  <a:schemeClr val="dk1"/>
                </a:solidFill>
                <a:latin typeface="Century Gothic"/>
                <a:ea typeface="Century Gothic"/>
                <a:cs typeface="Century Gothic"/>
                <a:sym typeface="Century Gothic"/>
              </a:rPr>
              <a:t> allá que este pueda ser beneficioso o positivo si ocurre.</a:t>
            </a:r>
            <a:endParaRPr/>
          </a:p>
        </p:txBody>
      </p:sp>
      <p:sp>
        <p:nvSpPr>
          <p:cNvPr id="651" name="Google Shape;651;p80"/>
          <p:cNvSpPr txBox="1"/>
          <p:nvPr/>
        </p:nvSpPr>
        <p:spPr>
          <a:xfrm>
            <a:off x="327025" y="3859212"/>
            <a:ext cx="5387975" cy="1355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     Impacto del Riesgo</a:t>
            </a:r>
            <a:endParaRPr/>
          </a:p>
          <a:p>
            <a:pPr indent="-342900" lvl="0" marL="342900" marR="0" rtl="0" algn="l">
              <a:lnSpc>
                <a:spcPct val="100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     Se busca establecer el impacto que el evento riesgoso ocasionará sobre el proyecto    =&gt;</a:t>
            </a:r>
            <a:endParaRPr/>
          </a:p>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grpSp>
        <p:nvGrpSpPr>
          <p:cNvPr id="652" name="Google Shape;652;p80"/>
          <p:cNvGrpSpPr/>
          <p:nvPr/>
        </p:nvGrpSpPr>
        <p:grpSpPr>
          <a:xfrm>
            <a:off x="5214012" y="3129825"/>
            <a:ext cx="3616975" cy="2952650"/>
            <a:chOff x="5214937" y="3143250"/>
            <a:chExt cx="3616975" cy="2952650"/>
          </a:xfrm>
        </p:grpSpPr>
        <p:sp>
          <p:nvSpPr>
            <p:cNvPr id="653" name="Google Shape;653;p80"/>
            <p:cNvSpPr txBox="1"/>
            <p:nvPr/>
          </p:nvSpPr>
          <p:spPr>
            <a:xfrm>
              <a:off x="5214937" y="4079875"/>
              <a:ext cx="1008062"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COSTO</a:t>
              </a:r>
              <a:endParaRPr/>
            </a:p>
          </p:txBody>
        </p:sp>
        <p:sp>
          <p:nvSpPr>
            <p:cNvPr id="654" name="Google Shape;654;p80"/>
            <p:cNvSpPr txBox="1"/>
            <p:nvPr/>
          </p:nvSpPr>
          <p:spPr>
            <a:xfrm>
              <a:off x="6511925" y="5664200"/>
              <a:ext cx="1311900" cy="431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ALCANCE</a:t>
              </a:r>
              <a:endParaRPr/>
            </a:p>
          </p:txBody>
        </p:sp>
        <p:sp>
          <p:nvSpPr>
            <p:cNvPr id="655" name="Google Shape;655;p80"/>
            <p:cNvSpPr txBox="1"/>
            <p:nvPr/>
          </p:nvSpPr>
          <p:spPr>
            <a:xfrm>
              <a:off x="7823912" y="4026175"/>
              <a:ext cx="1008000" cy="431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PLAZO</a:t>
              </a:r>
              <a:endParaRPr/>
            </a:p>
          </p:txBody>
        </p:sp>
        <p:sp>
          <p:nvSpPr>
            <p:cNvPr id="656" name="Google Shape;656;p80"/>
            <p:cNvSpPr/>
            <p:nvPr/>
          </p:nvSpPr>
          <p:spPr>
            <a:xfrm>
              <a:off x="5286375" y="3143250"/>
              <a:ext cx="3382962" cy="2519362"/>
            </a:xfrm>
            <a:prstGeom prst="triangle">
              <a:avLst>
                <a:gd fmla="val 50000" name="adj"/>
              </a:avLst>
            </a:prstGeom>
            <a:solidFill>
              <a:schemeClr val="accent1"/>
            </a:solidFill>
            <a:ln cap="sq" cmpd="sng" w="381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1"/>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Administración de los Riesgos</a:t>
            </a:r>
            <a:endParaRPr/>
          </a:p>
        </p:txBody>
      </p:sp>
      <p:grpSp>
        <p:nvGrpSpPr>
          <p:cNvPr id="662" name="Google Shape;662;p81"/>
          <p:cNvGrpSpPr/>
          <p:nvPr/>
        </p:nvGrpSpPr>
        <p:grpSpPr>
          <a:xfrm>
            <a:off x="395287" y="1692275"/>
            <a:ext cx="8153423" cy="3390900"/>
            <a:chOff x="336" y="1531"/>
            <a:chExt cx="5136" cy="2136"/>
          </a:xfrm>
        </p:grpSpPr>
        <p:sp>
          <p:nvSpPr>
            <p:cNvPr id="663" name="Google Shape;663;p81"/>
            <p:cNvSpPr txBox="1"/>
            <p:nvPr/>
          </p:nvSpPr>
          <p:spPr>
            <a:xfrm>
              <a:off x="336" y="1584"/>
              <a:ext cx="1500" cy="600"/>
            </a:xfrm>
            <a:prstGeom prst="rect">
              <a:avLst/>
            </a:prstGeom>
            <a:solidFill>
              <a:srgbClr val="C3D69B"/>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PLANEAMIENTO DEL RIESGO</a:t>
              </a:r>
              <a:endParaRPr/>
            </a:p>
          </p:txBody>
        </p:sp>
        <p:sp>
          <p:nvSpPr>
            <p:cNvPr id="664" name="Google Shape;664;p81"/>
            <p:cNvSpPr txBox="1"/>
            <p:nvPr/>
          </p:nvSpPr>
          <p:spPr>
            <a:xfrm>
              <a:off x="2104" y="1579"/>
              <a:ext cx="1589" cy="446"/>
            </a:xfrm>
            <a:prstGeom prst="rect">
              <a:avLst/>
            </a:prstGeom>
            <a:solidFill>
              <a:srgbClr val="C3D69B"/>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IDENTIFICACIÓNDEL RIESGO</a:t>
              </a:r>
              <a:endParaRPr/>
            </a:p>
          </p:txBody>
        </p:sp>
        <p:sp>
          <p:nvSpPr>
            <p:cNvPr id="665" name="Google Shape;665;p81"/>
            <p:cNvSpPr txBox="1"/>
            <p:nvPr/>
          </p:nvSpPr>
          <p:spPr>
            <a:xfrm>
              <a:off x="4041" y="1531"/>
              <a:ext cx="1200" cy="900"/>
            </a:xfrm>
            <a:prstGeom prst="rect">
              <a:avLst/>
            </a:prstGeom>
            <a:solidFill>
              <a:srgbClr val="C3D69B"/>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ANÁLISIS</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CUALITATIVO</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DEL RIESGO</a:t>
              </a:r>
              <a:endParaRPr/>
            </a:p>
          </p:txBody>
        </p:sp>
        <p:sp>
          <p:nvSpPr>
            <p:cNvPr id="666" name="Google Shape;666;p81"/>
            <p:cNvSpPr txBox="1"/>
            <p:nvPr/>
          </p:nvSpPr>
          <p:spPr>
            <a:xfrm>
              <a:off x="1011" y="2251"/>
              <a:ext cx="1200" cy="600"/>
            </a:xfrm>
            <a:prstGeom prst="rect">
              <a:avLst/>
            </a:prstGeom>
            <a:solidFill>
              <a:srgbClr val="FFFF66"/>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CONTROL Y</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MONITOREO</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DEL RIESGO</a:t>
              </a:r>
              <a:endParaRPr/>
            </a:p>
          </p:txBody>
        </p:sp>
        <p:sp>
          <p:nvSpPr>
            <p:cNvPr id="667" name="Google Shape;667;p81"/>
            <p:cNvSpPr txBox="1"/>
            <p:nvPr/>
          </p:nvSpPr>
          <p:spPr>
            <a:xfrm>
              <a:off x="3621" y="2299"/>
              <a:ext cx="1500" cy="600"/>
            </a:xfrm>
            <a:prstGeom prst="rect">
              <a:avLst/>
            </a:prstGeom>
            <a:solidFill>
              <a:srgbClr val="C3D69B"/>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ANÁLISIS</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CUANTITATIVO</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DEL RIESGO</a:t>
              </a:r>
              <a:endParaRPr/>
            </a:p>
          </p:txBody>
        </p:sp>
        <p:sp>
          <p:nvSpPr>
            <p:cNvPr id="668" name="Google Shape;668;p81"/>
            <p:cNvSpPr txBox="1"/>
            <p:nvPr/>
          </p:nvSpPr>
          <p:spPr>
            <a:xfrm>
              <a:off x="2038" y="3067"/>
              <a:ext cx="1800" cy="600"/>
            </a:xfrm>
            <a:prstGeom prst="rect">
              <a:avLst/>
            </a:prstGeom>
            <a:solidFill>
              <a:srgbClr val="C3D69B"/>
            </a:solidFill>
            <a:ln cap="flat" cmpd="thinThick" w="57150">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PLANEAMIENTO DE</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LA RESPUESTA AL</a:t>
              </a:r>
              <a:endParaRPr/>
            </a:p>
            <a:p>
              <a:pPr indent="0" lvl="0" marL="0" marR="0" rtl="0" algn="ctr">
                <a:lnSpc>
                  <a:spcPct val="100000"/>
                </a:lnSpc>
                <a:spcBef>
                  <a:spcPts val="0"/>
                </a:spcBef>
                <a:spcAft>
                  <a:spcPts val="0"/>
                </a:spcAft>
                <a:buClr>
                  <a:schemeClr val="dk1"/>
                </a:buClr>
                <a:buSzPts val="2000"/>
                <a:buFont typeface="Tahoma"/>
                <a:buNone/>
              </a:pPr>
              <a:r>
                <a:rPr b="1" i="0" lang="en-US" sz="2000" u="none">
                  <a:solidFill>
                    <a:schemeClr val="dk1"/>
                  </a:solidFill>
                  <a:latin typeface="Tahoma"/>
                  <a:ea typeface="Tahoma"/>
                  <a:cs typeface="Tahoma"/>
                  <a:sym typeface="Tahoma"/>
                </a:rPr>
                <a:t>RIESGO</a:t>
              </a:r>
              <a:endParaRPr/>
            </a:p>
          </p:txBody>
        </p:sp>
        <p:sp>
          <p:nvSpPr>
            <p:cNvPr id="669" name="Google Shape;669;p81"/>
            <p:cNvSpPr/>
            <p:nvPr/>
          </p:nvSpPr>
          <p:spPr>
            <a:xfrm>
              <a:off x="1824" y="1680"/>
              <a:ext cx="336" cy="288"/>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0" name="Google Shape;670;p81"/>
            <p:cNvSpPr/>
            <p:nvPr/>
          </p:nvSpPr>
          <p:spPr>
            <a:xfrm>
              <a:off x="3696" y="1680"/>
              <a:ext cx="336" cy="288"/>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1" name="Google Shape;671;p81"/>
            <p:cNvSpPr/>
            <p:nvPr/>
          </p:nvSpPr>
          <p:spPr>
            <a:xfrm rot="-8100000">
              <a:off x="720" y="1968"/>
              <a:ext cx="361" cy="429"/>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2" name="Google Shape;672;p81"/>
            <p:cNvSpPr/>
            <p:nvPr/>
          </p:nvSpPr>
          <p:spPr>
            <a:xfrm flipH="1" rot="-2700000">
              <a:off x="4960" y="2207"/>
              <a:ext cx="424" cy="424"/>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3" name="Google Shape;673;p81"/>
            <p:cNvSpPr/>
            <p:nvPr/>
          </p:nvSpPr>
          <p:spPr>
            <a:xfrm flipH="1" rot="-2700000">
              <a:off x="3744" y="2832"/>
              <a:ext cx="336" cy="528"/>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4" name="Google Shape;674;p81"/>
            <p:cNvSpPr/>
            <p:nvPr/>
          </p:nvSpPr>
          <p:spPr>
            <a:xfrm rot="-8100000">
              <a:off x="1680" y="2784"/>
              <a:ext cx="361" cy="429"/>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5" name="Google Shape;675;p81"/>
            <p:cNvSpPr txBox="1"/>
            <p:nvPr/>
          </p:nvSpPr>
          <p:spPr>
            <a:xfrm>
              <a:off x="2212" y="2330"/>
              <a:ext cx="15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0033"/>
                </a:buClr>
                <a:buSzPts val="2000"/>
                <a:buFont typeface="Tahoma"/>
                <a:buNone/>
              </a:pPr>
              <a:r>
                <a:rPr b="0" i="1" lang="en-US" sz="2000" u="none">
                  <a:solidFill>
                    <a:srgbClr val="660033"/>
                  </a:solidFill>
                  <a:latin typeface="Tahoma"/>
                  <a:ea typeface="Tahoma"/>
                  <a:cs typeface="Tahoma"/>
                  <a:sym typeface="Tahoma"/>
                </a:rPr>
                <a:t>“</a:t>
              </a:r>
              <a:r>
                <a:rPr b="1" i="1" lang="en-US" sz="2000" u="none">
                  <a:solidFill>
                    <a:srgbClr val="660033"/>
                  </a:solidFill>
                  <a:latin typeface="Tahoma"/>
                  <a:ea typeface="Tahoma"/>
                  <a:cs typeface="Tahoma"/>
                  <a:sym typeface="Tahoma"/>
                </a:rPr>
                <a:t>Administración </a:t>
              </a:r>
              <a:endParaRPr/>
            </a:p>
            <a:p>
              <a:pPr indent="0" lvl="0" marL="0" marR="0" rtl="0" algn="ctr">
                <a:lnSpc>
                  <a:spcPct val="100000"/>
                </a:lnSpc>
                <a:spcBef>
                  <a:spcPts val="0"/>
                </a:spcBef>
                <a:spcAft>
                  <a:spcPts val="0"/>
                </a:spcAft>
                <a:buClr>
                  <a:srgbClr val="660033"/>
                </a:buClr>
                <a:buSzPts val="2000"/>
                <a:buFont typeface="Tahoma"/>
                <a:buNone/>
              </a:pPr>
              <a:r>
                <a:rPr b="1" i="1" lang="en-US" sz="2000" u="none">
                  <a:solidFill>
                    <a:srgbClr val="660033"/>
                  </a:solidFill>
                  <a:latin typeface="Tahoma"/>
                  <a:ea typeface="Tahoma"/>
                  <a:cs typeface="Tahoma"/>
                  <a:sym typeface="Tahoma"/>
                </a:rPr>
                <a:t>del RIESGO”</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2"/>
          <p:cNvSpPr txBox="1"/>
          <p:nvPr/>
        </p:nvSpPr>
        <p:spPr>
          <a:xfrm>
            <a:off x="500062" y="1028700"/>
            <a:ext cx="8072437" cy="4232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Todos los Riesgos de un proyecto se caracterizan por los siguientes </a:t>
            </a:r>
            <a:r>
              <a:rPr b="1" i="1" lang="en-US" sz="2000" u="none">
                <a:solidFill>
                  <a:schemeClr val="dk1"/>
                </a:solidFill>
                <a:latin typeface="Trebuchet MS"/>
                <a:ea typeface="Trebuchet MS"/>
                <a:cs typeface="Trebuchet MS"/>
                <a:sym typeface="Trebuchet MS"/>
              </a:rPr>
              <a:t>Tres Factores de Riesgo: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27000" lvl="0" marL="0" marR="0" rtl="0" algn="l">
              <a:lnSpc>
                <a:spcPct val="100000"/>
              </a:lnSpc>
              <a:spcBef>
                <a:spcPts val="0"/>
              </a:spcBef>
              <a:spcAft>
                <a:spcPts val="0"/>
              </a:spcAft>
              <a:buClr>
                <a:schemeClr val="dk1"/>
              </a:buClr>
              <a:buSzPts val="2000"/>
              <a:buFont typeface="Noto Sans Symbols"/>
              <a:buChar char="❖"/>
            </a:pPr>
            <a:r>
              <a:rPr b="1" i="1" lang="en-US" sz="2000" u="none">
                <a:solidFill>
                  <a:schemeClr val="dk1"/>
                </a:solidFill>
                <a:latin typeface="Trebuchet MS"/>
                <a:ea typeface="Trebuchet MS"/>
                <a:cs typeface="Trebuchet MS"/>
                <a:sym typeface="Trebuchet MS"/>
              </a:rPr>
              <a:t> Evento</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Qué puede suceder en detrimento del proyecto.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 </a:t>
            </a:r>
            <a:r>
              <a:rPr b="1" i="1" lang="en-US" sz="2000" u="none">
                <a:solidFill>
                  <a:schemeClr val="dk1"/>
                </a:solidFill>
                <a:latin typeface="Trebuchet MS"/>
                <a:ea typeface="Trebuchet MS"/>
                <a:cs typeface="Trebuchet MS"/>
                <a:sym typeface="Trebuchet MS"/>
              </a:rPr>
              <a:t>Probabilidad</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Cuál es la probabilidad de que ocurra el evento.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127000" lvl="0" marL="0" marR="0" rtl="0" algn="l">
              <a:lnSpc>
                <a:spcPct val="100000"/>
              </a:lnSpc>
              <a:spcBef>
                <a:spcPts val="0"/>
              </a:spcBef>
              <a:spcAft>
                <a:spcPts val="0"/>
              </a:spcAft>
              <a:buClr>
                <a:schemeClr val="dk1"/>
              </a:buClr>
              <a:buSzPts val="2000"/>
              <a:buFont typeface="Noto Sans Symbols"/>
              <a:buChar char="❖"/>
            </a:pPr>
            <a:r>
              <a:rPr b="1" i="1" lang="en-US" sz="2000" u="none">
                <a:solidFill>
                  <a:schemeClr val="dk1"/>
                </a:solidFill>
                <a:latin typeface="Trebuchet MS"/>
                <a:ea typeface="Trebuchet MS"/>
                <a:cs typeface="Trebuchet MS"/>
                <a:sym typeface="Trebuchet MS"/>
              </a:rPr>
              <a:t>Impacto</a:t>
            </a:r>
            <a:endParaRPr/>
          </a:p>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La severidad de las consecuencias.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2000"/>
              <a:buFont typeface="Trebuchet MS"/>
              <a:buNone/>
            </a:pPr>
            <a:r>
              <a:rPr b="1" i="1" lang="en-US" sz="2000" u="none">
                <a:solidFill>
                  <a:schemeClr val="dk1"/>
                </a:solidFill>
                <a:latin typeface="Trebuchet MS"/>
                <a:ea typeface="Trebuchet MS"/>
                <a:cs typeface="Trebuchet MS"/>
                <a:sym typeface="Trebuchet MS"/>
              </a:rPr>
              <a:t>Evento de Riesgo = Probabilidad x  Impacto</a:t>
            </a:r>
            <a:endParaRPr/>
          </a:p>
        </p:txBody>
      </p:sp>
      <p:sp>
        <p:nvSpPr>
          <p:cNvPr id="681" name="Google Shape;681;p82"/>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Administración de los Riesgos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442912" y="1285875"/>
            <a:ext cx="4629150" cy="4305300"/>
          </a:xfrm>
          <a:prstGeom prst="rect">
            <a:avLst/>
          </a:prstGeom>
          <a:noFill/>
          <a:ln>
            <a:noFill/>
          </a:ln>
        </p:spPr>
      </p:pic>
      <p:sp>
        <p:nvSpPr>
          <p:cNvPr id="688" name="Google Shape;688;p83"/>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Matriz de Probabilidad e Impacto</a:t>
            </a:r>
            <a:endParaRPr/>
          </a:p>
        </p:txBody>
      </p:sp>
      <p:sp>
        <p:nvSpPr>
          <p:cNvPr id="689" name="Google Shape;689;p83"/>
          <p:cNvSpPr txBox="1"/>
          <p:nvPr/>
        </p:nvSpPr>
        <p:spPr>
          <a:xfrm rot="-5400000">
            <a:off x="-336550" y="2636837"/>
            <a:ext cx="1928812"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rebuchet MS"/>
              <a:buNone/>
            </a:pPr>
            <a:r>
              <a:rPr b="0" i="0" lang="en-US" sz="1800" u="none">
                <a:solidFill>
                  <a:schemeClr val="dk1"/>
                </a:solidFill>
                <a:latin typeface="Trebuchet MS"/>
                <a:ea typeface="Trebuchet MS"/>
                <a:cs typeface="Trebuchet MS"/>
                <a:sym typeface="Trebuchet MS"/>
              </a:rPr>
              <a:t>Impacto</a:t>
            </a:r>
            <a:endParaRPr/>
          </a:p>
        </p:txBody>
      </p:sp>
      <p:sp>
        <p:nvSpPr>
          <p:cNvPr id="690" name="Google Shape;690;p83"/>
          <p:cNvSpPr txBox="1"/>
          <p:nvPr/>
        </p:nvSpPr>
        <p:spPr>
          <a:xfrm>
            <a:off x="2300287" y="5286375"/>
            <a:ext cx="1928812"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rebuchet MS"/>
              <a:buNone/>
            </a:pPr>
            <a:r>
              <a:rPr b="0" i="0" lang="en-US" sz="1800" u="none">
                <a:solidFill>
                  <a:schemeClr val="dk1"/>
                </a:solidFill>
                <a:latin typeface="Trebuchet MS"/>
                <a:ea typeface="Trebuchet MS"/>
                <a:cs typeface="Trebuchet MS"/>
                <a:sym typeface="Trebuchet MS"/>
              </a:rPr>
              <a:t>Probabilidad </a:t>
            </a:r>
            <a:endParaRPr/>
          </a:p>
        </p:txBody>
      </p:sp>
      <p:sp>
        <p:nvSpPr>
          <p:cNvPr id="691" name="Google Shape;691;p83"/>
          <p:cNvSpPr txBox="1"/>
          <p:nvPr/>
        </p:nvSpPr>
        <p:spPr>
          <a:xfrm>
            <a:off x="5286375" y="1500187"/>
            <a:ext cx="3429000" cy="2554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Century Gothic"/>
              <a:buNone/>
            </a:pPr>
            <a:r>
              <a:rPr b="1" i="0" lang="en-US" sz="2000" u="none">
                <a:solidFill>
                  <a:schemeClr val="dk1"/>
                </a:solidFill>
                <a:latin typeface="Century Gothic"/>
                <a:ea typeface="Century Gothic"/>
                <a:cs typeface="Century Gothic"/>
                <a:sym typeface="Century Gothic"/>
              </a:rPr>
              <a:t>¿Quiénes deben identificar Riesgos?</a:t>
            </a:r>
            <a:endParaRPr/>
          </a:p>
          <a:p>
            <a:pPr indent="0" lvl="0" marL="0" marR="0" rtl="0" algn="ctr">
              <a:lnSpc>
                <a:spcPct val="100000"/>
              </a:lnSpc>
              <a:spcBef>
                <a:spcPts val="0"/>
              </a:spcBef>
              <a:spcAft>
                <a:spcPts val="0"/>
              </a:spcAft>
              <a:buClr>
                <a:schemeClr val="dk1"/>
              </a:buClr>
              <a:buSzPts val="2000"/>
              <a:buFont typeface="Arial"/>
              <a:buNone/>
            </a:pPr>
            <a:r>
              <a:t/>
            </a:r>
            <a:endParaRPr b="1" i="0" sz="2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2000"/>
              <a:buFont typeface="Arial"/>
              <a:buNone/>
            </a:pPr>
            <a:r>
              <a:t/>
            </a:r>
            <a:endParaRPr b="1" i="0" sz="2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2000"/>
              <a:buFont typeface="Arial"/>
              <a:buNone/>
            </a:pPr>
            <a:r>
              <a:t/>
            </a:r>
            <a:endParaRPr b="1" i="0" sz="2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2000"/>
              <a:buFont typeface="Arial"/>
              <a:buNone/>
            </a:pPr>
            <a:r>
              <a:t/>
            </a:r>
            <a:endParaRPr b="1" i="0" sz="2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2000"/>
              <a:buFont typeface="Arial"/>
              <a:buNone/>
            </a:pPr>
            <a:r>
              <a:t/>
            </a:r>
            <a:endParaRPr b="1" i="0" sz="2000" u="non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2000"/>
              <a:buFont typeface="Century Gothic"/>
              <a:buNone/>
            </a:pPr>
            <a:r>
              <a:rPr b="1" i="0" lang="en-US" sz="2000" u="none">
                <a:solidFill>
                  <a:schemeClr val="dk1"/>
                </a:solidFill>
                <a:latin typeface="Century Gothic"/>
                <a:ea typeface="Century Gothic"/>
                <a:cs typeface="Century Gothic"/>
                <a:sym typeface="Century Gothic"/>
              </a:rPr>
              <a:t>¡TODOS!</a:t>
            </a:r>
            <a:endParaRPr/>
          </a:p>
        </p:txBody>
      </p:sp>
      <p:sp>
        <p:nvSpPr>
          <p:cNvPr id="692" name="Google Shape;692;p83"/>
          <p:cNvSpPr/>
          <p:nvPr/>
        </p:nvSpPr>
        <p:spPr>
          <a:xfrm rot="5400000">
            <a:off x="6648450" y="2505075"/>
            <a:ext cx="533400" cy="457200"/>
          </a:xfrm>
          <a:prstGeom prst="right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med">
    <p:push/>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4"/>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Tipos de Respuesta al Riesgo</a:t>
            </a:r>
            <a:endParaRPr/>
          </a:p>
        </p:txBody>
      </p:sp>
      <p:sp>
        <p:nvSpPr>
          <p:cNvPr id="699" name="Google Shape;699;p84"/>
          <p:cNvSpPr txBox="1"/>
          <p:nvPr/>
        </p:nvSpPr>
        <p:spPr>
          <a:xfrm>
            <a:off x="468312" y="785812"/>
            <a:ext cx="8104187" cy="494823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La Respuesta a Riesgos se clasifica en dos etapas. </a:t>
            </a:r>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Arial"/>
              <a:buNone/>
            </a:pPr>
            <a:r>
              <a:t/>
            </a:r>
            <a:endParaRPr b="0" i="0" sz="1800" u="none">
              <a:solidFill>
                <a:schemeClr val="dk1"/>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Mientras que el Riesgo no ocurra buscaremos la causa raíz del mismo y haremos acciones para que el evento no suceda.</a:t>
            </a:r>
            <a:endParaRPr/>
          </a:p>
          <a:p>
            <a:pPr indent="0" lvl="0" marL="0" marR="0" rtl="0" algn="l">
              <a:lnSpc>
                <a:spcPct val="90000"/>
              </a:lnSpc>
              <a:spcBef>
                <a:spcPts val="36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Si el Riesgo ocurriera, las estrategias generales de respuesta se pueden agrupar en 4 categorías:</a:t>
            </a:r>
            <a:endParaRPr/>
          </a:p>
          <a:p>
            <a:pPr indent="-114300" lvl="4" marL="1714500" marR="0" rtl="0" algn="l">
              <a:lnSpc>
                <a:spcPct val="9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Evasión </a:t>
            </a:r>
            <a:endParaRPr/>
          </a:p>
          <a:p>
            <a:pPr indent="-114300" lvl="4" marL="1714500" marR="0" rtl="0" algn="l">
              <a:lnSpc>
                <a:spcPct val="9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Transferencia</a:t>
            </a:r>
            <a:endParaRPr/>
          </a:p>
          <a:p>
            <a:pPr indent="-114300" lvl="4" marL="1714500" marR="0" rtl="0" algn="l">
              <a:lnSpc>
                <a:spcPct val="9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Reducción </a:t>
            </a:r>
            <a:endParaRPr/>
          </a:p>
          <a:p>
            <a:pPr indent="-114300" lvl="4" marL="1714500" marR="0" rtl="0" algn="l">
              <a:lnSpc>
                <a:spcPct val="9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Aceptación </a:t>
            </a:r>
            <a:endParaRPr/>
          </a:p>
        </p:txBody>
      </p:sp>
      <p:pic>
        <p:nvPicPr>
          <p:cNvPr id="700" name="Google Shape;700;p84"/>
          <p:cNvPicPr preferRelativeResize="0"/>
          <p:nvPr/>
        </p:nvPicPr>
        <p:blipFill rotWithShape="1">
          <a:blip r:embed="rId3">
            <a:alphaModFix/>
          </a:blip>
          <a:srcRect b="0" l="0" r="0" t="0"/>
          <a:stretch/>
        </p:blipFill>
        <p:spPr>
          <a:xfrm>
            <a:off x="6286500" y="1154112"/>
            <a:ext cx="1785937" cy="1508125"/>
          </a:xfrm>
          <a:prstGeom prst="rect">
            <a:avLst/>
          </a:prstGeom>
          <a:noFill/>
          <a:ln>
            <a:noFill/>
          </a:ln>
        </p:spPr>
      </p:pic>
      <p:pic>
        <p:nvPicPr>
          <p:cNvPr id="701" name="Google Shape;701;p84"/>
          <p:cNvPicPr preferRelativeResize="0"/>
          <p:nvPr/>
        </p:nvPicPr>
        <p:blipFill rotWithShape="1">
          <a:blip r:embed="rId4">
            <a:alphaModFix/>
          </a:blip>
          <a:srcRect b="0" l="0" r="0" t="0"/>
          <a:stretch/>
        </p:blipFill>
        <p:spPr>
          <a:xfrm>
            <a:off x="428625" y="2305050"/>
            <a:ext cx="1500187" cy="1454150"/>
          </a:xfrm>
          <a:prstGeom prst="rect">
            <a:avLst/>
          </a:prstGeom>
          <a:noFill/>
          <a:ln>
            <a:noFill/>
          </a:ln>
        </p:spPr>
      </p:pic>
      <p:sp>
        <p:nvSpPr>
          <p:cNvPr id="702" name="Google Shape;702;p84"/>
          <p:cNvSpPr txBox="1"/>
          <p:nvPr/>
        </p:nvSpPr>
        <p:spPr>
          <a:xfrm>
            <a:off x="1928812" y="2500312"/>
            <a:ext cx="5857875" cy="120015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800"/>
              <a:buFont typeface="Arial"/>
              <a:buNone/>
            </a:pPr>
            <a:r>
              <a:t/>
            </a:r>
            <a:endParaRPr b="1" i="0" sz="1800" u="none">
              <a:solidFill>
                <a:srgbClr val="000000"/>
              </a:solidFill>
              <a:latin typeface="Century Gothic"/>
              <a:ea typeface="Century Gothic"/>
              <a:cs typeface="Century Gothic"/>
              <a:sym typeface="Century Gothic"/>
            </a:endParaRPr>
          </a:p>
          <a:p>
            <a:pPr indent="0" lvl="0" marL="0" marR="0" rtl="0" algn="l">
              <a:lnSpc>
                <a:spcPct val="90000"/>
              </a:lnSpc>
              <a:spcBef>
                <a:spcPts val="360"/>
              </a:spcBef>
              <a:spcAft>
                <a:spcPts val="0"/>
              </a:spcAft>
              <a:buClr>
                <a:srgbClr val="000000"/>
              </a:buClr>
              <a:buSzPts val="1800"/>
              <a:buFont typeface="Century Gothic"/>
              <a:buNone/>
            </a:pPr>
            <a:r>
              <a:rPr b="1" i="0" lang="en-US" sz="1800" u="none">
                <a:solidFill>
                  <a:srgbClr val="000000"/>
                </a:solidFill>
                <a:latin typeface="Century Gothic"/>
                <a:ea typeface="Century Gothic"/>
                <a:cs typeface="Century Gothic"/>
                <a:sym typeface="Century Gothic"/>
              </a:rPr>
              <a:t>Contingencia: </a:t>
            </a:r>
            <a:r>
              <a:rPr b="0" i="0" lang="en-US" sz="1800" u="none">
                <a:solidFill>
                  <a:srgbClr val="000000"/>
                </a:solidFill>
                <a:latin typeface="Century Gothic"/>
                <a:ea typeface="Century Gothic"/>
                <a:cs typeface="Century Gothic"/>
                <a:sym typeface="Century Gothic"/>
              </a:rPr>
              <a:t>Acciones a tomar si el Riesgo ocurrió. </a:t>
            </a:r>
            <a:endParaRPr/>
          </a:p>
          <a:p>
            <a:pPr indent="0" lvl="0" marL="0" marR="0" rtl="0" algn="l">
              <a:lnSpc>
                <a:spcPct val="90000"/>
              </a:lnSpc>
              <a:spcBef>
                <a:spcPts val="360"/>
              </a:spcBef>
              <a:spcAft>
                <a:spcPts val="0"/>
              </a:spcAft>
              <a:buClr>
                <a:srgbClr val="000000"/>
              </a:buClr>
              <a:buSzPts val="1800"/>
              <a:buFont typeface="Century Gothic"/>
              <a:buNone/>
            </a:pPr>
            <a:r>
              <a:rPr b="0" i="0" lang="en-US" sz="1800" u="none">
                <a:solidFill>
                  <a:srgbClr val="000000"/>
                </a:solidFill>
                <a:latin typeface="Century Gothic"/>
                <a:ea typeface="Century Gothic"/>
                <a:cs typeface="Century Gothic"/>
                <a:sym typeface="Century Gothic"/>
              </a:rPr>
              <a:t>Ej: Centros de internación especializados con UCI</a:t>
            </a:r>
            <a:endParaRPr/>
          </a:p>
        </p:txBody>
      </p:sp>
      <p:sp>
        <p:nvSpPr>
          <p:cNvPr id="703" name="Google Shape;703;p84"/>
          <p:cNvSpPr txBox="1"/>
          <p:nvPr/>
        </p:nvSpPr>
        <p:spPr>
          <a:xfrm>
            <a:off x="857250" y="1214437"/>
            <a:ext cx="5357812" cy="895350"/>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rgbClr val="000000"/>
              </a:buClr>
              <a:buSzPts val="1800"/>
              <a:buFont typeface="Century Gothic"/>
              <a:buNone/>
            </a:pPr>
            <a:r>
              <a:rPr b="1" i="0" lang="en-US" sz="1800" u="none">
                <a:solidFill>
                  <a:srgbClr val="000000"/>
                </a:solidFill>
                <a:latin typeface="Century Gothic"/>
                <a:ea typeface="Century Gothic"/>
                <a:cs typeface="Century Gothic"/>
                <a:sym typeface="Century Gothic"/>
              </a:rPr>
              <a:t>Mitigación: </a:t>
            </a:r>
            <a:r>
              <a:rPr b="0" i="0" lang="en-US" sz="1800" u="none">
                <a:solidFill>
                  <a:srgbClr val="000000"/>
                </a:solidFill>
                <a:latin typeface="Century Gothic"/>
                <a:ea typeface="Century Gothic"/>
                <a:cs typeface="Century Gothic"/>
                <a:sym typeface="Century Gothic"/>
              </a:rPr>
              <a:t>Mientras no ocurra, trataremos de reducir la probabilidad de Ocurrencia. </a:t>
            </a:r>
            <a:endParaRPr/>
          </a:p>
          <a:p>
            <a:pPr indent="0" lvl="0" marL="0" marR="0" rtl="0" algn="r">
              <a:lnSpc>
                <a:spcPct val="90000"/>
              </a:lnSpc>
              <a:spcBef>
                <a:spcPts val="360"/>
              </a:spcBef>
              <a:spcAft>
                <a:spcPts val="0"/>
              </a:spcAft>
              <a:buClr>
                <a:srgbClr val="000000"/>
              </a:buClr>
              <a:buSzPts val="1800"/>
              <a:buFont typeface="Century Gothic"/>
              <a:buNone/>
            </a:pPr>
            <a:r>
              <a:rPr b="0" i="0" lang="en-US" sz="1800" u="none">
                <a:solidFill>
                  <a:srgbClr val="000000"/>
                </a:solidFill>
                <a:latin typeface="Century Gothic"/>
                <a:ea typeface="Century Gothic"/>
                <a:cs typeface="Century Gothic"/>
                <a:sym typeface="Century Gothic"/>
              </a:rPr>
              <a:t>Ej: prevención epidemias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5"/>
          <p:cNvSpPr txBox="1"/>
          <p:nvPr>
            <p:ph idx="1" type="body"/>
          </p:nvPr>
        </p:nvSpPr>
        <p:spPr>
          <a:xfrm>
            <a:off x="468312" y="1052512"/>
            <a:ext cx="8207375" cy="381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600"/>
              <a:buNone/>
            </a:pPr>
            <a:r>
              <a:rPr b="1" i="0" lang="en-US" sz="2600" u="none">
                <a:solidFill>
                  <a:schemeClr val="dk1"/>
                </a:solidFill>
                <a:latin typeface="Century Gothic"/>
                <a:ea typeface="Century Gothic"/>
                <a:cs typeface="Century Gothic"/>
                <a:sym typeface="Century Gothic"/>
              </a:rPr>
              <a:t>Criterios para la Mitigación de Riesgos</a:t>
            </a:r>
            <a:endParaRPr/>
          </a:p>
        </p:txBody>
      </p:sp>
      <p:grpSp>
        <p:nvGrpSpPr>
          <p:cNvPr id="710" name="Google Shape;710;p85"/>
          <p:cNvGrpSpPr/>
          <p:nvPr/>
        </p:nvGrpSpPr>
        <p:grpSpPr>
          <a:xfrm>
            <a:off x="323850" y="1628775"/>
            <a:ext cx="8531225" cy="3735387"/>
            <a:chOff x="38" y="1296"/>
            <a:chExt cx="5578" cy="2353"/>
          </a:xfrm>
        </p:grpSpPr>
        <p:grpSp>
          <p:nvGrpSpPr>
            <p:cNvPr id="711" name="Google Shape;711;p85"/>
            <p:cNvGrpSpPr/>
            <p:nvPr/>
          </p:nvGrpSpPr>
          <p:grpSpPr>
            <a:xfrm>
              <a:off x="48" y="1296"/>
              <a:ext cx="5568" cy="816"/>
              <a:chOff x="48" y="1296"/>
              <a:chExt cx="5568" cy="816"/>
            </a:xfrm>
          </p:grpSpPr>
          <p:sp>
            <p:nvSpPr>
              <p:cNvPr id="712" name="Google Shape;712;p85"/>
              <p:cNvSpPr/>
              <p:nvPr/>
            </p:nvSpPr>
            <p:spPr>
              <a:xfrm>
                <a:off x="48" y="1296"/>
                <a:ext cx="5568" cy="816"/>
              </a:xfrm>
              <a:prstGeom prst="bevel">
                <a:avLst>
                  <a:gd fmla="val 822" name="adj"/>
                </a:avLst>
              </a:prstGeom>
              <a:solidFill>
                <a:srgbClr val="EAEAE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713" name="Google Shape;713;p85"/>
              <p:cNvGrpSpPr/>
              <p:nvPr/>
            </p:nvGrpSpPr>
            <p:grpSpPr>
              <a:xfrm>
                <a:off x="48" y="1412"/>
                <a:ext cx="5538" cy="556"/>
                <a:chOff x="48" y="1412"/>
                <a:chExt cx="5538" cy="556"/>
              </a:xfrm>
            </p:grpSpPr>
            <p:sp>
              <p:nvSpPr>
                <p:cNvPr id="714" name="Google Shape;714;p85"/>
                <p:cNvSpPr txBox="1"/>
                <p:nvPr/>
              </p:nvSpPr>
              <p:spPr>
                <a:xfrm>
                  <a:off x="48" y="1722"/>
                  <a:ext cx="814"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EVASIÓN</a:t>
                  </a:r>
                  <a:endParaRPr/>
                </a:p>
              </p:txBody>
            </p:sp>
            <p:sp>
              <p:nvSpPr>
                <p:cNvPr id="715" name="Google Shape;715;p85"/>
                <p:cNvSpPr txBox="1"/>
                <p:nvPr/>
              </p:nvSpPr>
              <p:spPr>
                <a:xfrm>
                  <a:off x="1236" y="1722"/>
                  <a:ext cx="1404"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TRANSFERENCIA</a:t>
                  </a:r>
                  <a:endParaRPr/>
                </a:p>
              </p:txBody>
            </p:sp>
            <p:sp>
              <p:nvSpPr>
                <p:cNvPr id="716" name="Google Shape;716;p85"/>
                <p:cNvSpPr txBox="1"/>
                <p:nvPr/>
              </p:nvSpPr>
              <p:spPr>
                <a:xfrm>
                  <a:off x="3083" y="1722"/>
                  <a:ext cx="1048"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REDUCCIÓN</a:t>
                  </a:r>
                  <a:endParaRPr/>
                </a:p>
              </p:txBody>
            </p:sp>
            <p:sp>
              <p:nvSpPr>
                <p:cNvPr id="717" name="Google Shape;717;p85"/>
                <p:cNvSpPr txBox="1"/>
                <p:nvPr/>
              </p:nvSpPr>
              <p:spPr>
                <a:xfrm>
                  <a:off x="4475" y="1722"/>
                  <a:ext cx="1111"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ACEPTACIÓN</a:t>
                  </a:r>
                  <a:endParaRPr/>
                </a:p>
              </p:txBody>
            </p:sp>
            <p:sp>
              <p:nvSpPr>
                <p:cNvPr id="718" name="Google Shape;718;p85"/>
                <p:cNvSpPr txBox="1"/>
                <p:nvPr/>
              </p:nvSpPr>
              <p:spPr>
                <a:xfrm>
                  <a:off x="1225" y="1412"/>
                  <a:ext cx="3130"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SELECCIÓN DE RESPUESTAS AL RIESGO</a:t>
                  </a:r>
                  <a:endParaRPr/>
                </a:p>
              </p:txBody>
            </p:sp>
            <p:sp>
              <p:nvSpPr>
                <p:cNvPr id="719" name="Google Shape;719;p85"/>
                <p:cNvSpPr/>
                <p:nvPr/>
              </p:nvSpPr>
              <p:spPr>
                <a:xfrm>
                  <a:off x="864" y="1776"/>
                  <a:ext cx="336" cy="192"/>
                </a:xfrm>
                <a:prstGeom prst="rightArrow">
                  <a:avLst>
                    <a:gd fmla="val 50000" name="adj1"/>
                    <a:gd fmla="val 50000" name="adj2"/>
                  </a:avLst>
                </a:prstGeom>
                <a:solidFill>
                  <a:srgbClr val="558ED5"/>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0" name="Google Shape;720;p85"/>
                <p:cNvSpPr/>
                <p:nvPr/>
              </p:nvSpPr>
              <p:spPr>
                <a:xfrm>
                  <a:off x="2688" y="1776"/>
                  <a:ext cx="336" cy="192"/>
                </a:xfrm>
                <a:prstGeom prst="rightArrow">
                  <a:avLst>
                    <a:gd fmla="val 50000" name="adj1"/>
                    <a:gd fmla="val 50000" name="adj2"/>
                  </a:avLst>
                </a:prstGeom>
                <a:solidFill>
                  <a:srgbClr val="558ED5"/>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85"/>
                <p:cNvSpPr/>
                <p:nvPr/>
              </p:nvSpPr>
              <p:spPr>
                <a:xfrm>
                  <a:off x="4128" y="1776"/>
                  <a:ext cx="336" cy="192"/>
                </a:xfrm>
                <a:prstGeom prst="rightArrow">
                  <a:avLst>
                    <a:gd fmla="val 50000" name="adj1"/>
                    <a:gd fmla="val 50000" name="adj2"/>
                  </a:avLst>
                </a:prstGeom>
                <a:solidFill>
                  <a:srgbClr val="558ED5"/>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sp>
          <p:nvSpPr>
            <p:cNvPr id="722" name="Google Shape;722;p85"/>
            <p:cNvSpPr txBox="1"/>
            <p:nvPr/>
          </p:nvSpPr>
          <p:spPr>
            <a:xfrm>
              <a:off x="38" y="2486"/>
              <a:ext cx="1018" cy="1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a:solidFill>
                    <a:schemeClr val="dk1"/>
                  </a:solidFill>
                  <a:latin typeface="Century Gothic"/>
                  <a:ea typeface="Century Gothic"/>
                  <a:cs typeface="Century Gothic"/>
                  <a:sym typeface="Century Gothic"/>
                </a:rPr>
                <a:t>Evaluamos alternativas en las que es posible evitar riesgo.</a:t>
              </a:r>
              <a:endParaRPr/>
            </a:p>
          </p:txBody>
        </p:sp>
        <p:cxnSp>
          <p:nvCxnSpPr>
            <p:cNvPr id="723" name="Google Shape;723;p85"/>
            <p:cNvCxnSpPr/>
            <p:nvPr/>
          </p:nvCxnSpPr>
          <p:spPr>
            <a:xfrm>
              <a:off x="480" y="2016"/>
              <a:ext cx="0" cy="432"/>
            </a:xfrm>
            <a:prstGeom prst="straightConnector1">
              <a:avLst/>
            </a:prstGeom>
            <a:noFill/>
            <a:ln cap="flat" cmpd="sng" w="9525">
              <a:solidFill>
                <a:schemeClr val="dk1"/>
              </a:solidFill>
              <a:prstDash val="solid"/>
              <a:miter lim="800000"/>
              <a:headEnd len="med" w="med" type="none"/>
              <a:tailEnd len="med" w="med" type="triangle"/>
            </a:ln>
          </p:spPr>
        </p:cxnSp>
        <p:sp>
          <p:nvSpPr>
            <p:cNvPr id="724" name="Google Shape;724;p85"/>
            <p:cNvSpPr txBox="1"/>
            <p:nvPr/>
          </p:nvSpPr>
          <p:spPr>
            <a:xfrm>
              <a:off x="1488" y="2474"/>
              <a:ext cx="1018" cy="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a:solidFill>
                    <a:schemeClr val="dk1"/>
                  </a:solidFill>
                  <a:latin typeface="Century Gothic"/>
                  <a:ea typeface="Century Gothic"/>
                  <a:cs typeface="Century Gothic"/>
                  <a:sym typeface="Century Gothic"/>
                </a:rPr>
                <a:t>Examinar la posibilidad de transferirlo a terceros</a:t>
              </a:r>
              <a:endParaRPr/>
            </a:p>
          </p:txBody>
        </p:sp>
        <p:sp>
          <p:nvSpPr>
            <p:cNvPr id="725" name="Google Shape;725;p85"/>
            <p:cNvSpPr txBox="1"/>
            <p:nvPr/>
          </p:nvSpPr>
          <p:spPr>
            <a:xfrm>
              <a:off x="3110" y="2486"/>
              <a:ext cx="1018" cy="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a:solidFill>
                    <a:schemeClr val="dk1"/>
                  </a:solidFill>
                  <a:latin typeface="Century Gothic"/>
                  <a:ea typeface="Century Gothic"/>
                  <a:cs typeface="Century Gothic"/>
                  <a:sym typeface="Century Gothic"/>
                </a:rPr>
                <a:t>Analizar la estrategia de atenuación del riesgo</a:t>
              </a:r>
              <a:endParaRPr/>
            </a:p>
          </p:txBody>
        </p:sp>
        <p:sp>
          <p:nvSpPr>
            <p:cNvPr id="726" name="Google Shape;726;p85"/>
            <p:cNvSpPr txBox="1"/>
            <p:nvPr/>
          </p:nvSpPr>
          <p:spPr>
            <a:xfrm>
              <a:off x="4512" y="2486"/>
              <a:ext cx="1018" cy="6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a:solidFill>
                    <a:schemeClr val="dk1"/>
                  </a:solidFill>
                  <a:latin typeface="Century Gothic"/>
                  <a:ea typeface="Century Gothic"/>
                  <a:cs typeface="Century Gothic"/>
                  <a:sym typeface="Century Gothic"/>
                </a:rPr>
                <a:t>Aceptar las consecuencias</a:t>
              </a:r>
              <a:endParaRPr/>
            </a:p>
          </p:txBody>
        </p:sp>
        <p:cxnSp>
          <p:nvCxnSpPr>
            <p:cNvPr id="727" name="Google Shape;727;p85"/>
            <p:cNvCxnSpPr/>
            <p:nvPr/>
          </p:nvCxnSpPr>
          <p:spPr>
            <a:xfrm>
              <a:off x="3504" y="2016"/>
              <a:ext cx="0" cy="432"/>
            </a:xfrm>
            <a:prstGeom prst="straightConnector1">
              <a:avLst/>
            </a:prstGeom>
            <a:noFill/>
            <a:ln cap="flat" cmpd="sng" w="9525">
              <a:solidFill>
                <a:schemeClr val="dk1"/>
              </a:solidFill>
              <a:prstDash val="solid"/>
              <a:miter lim="800000"/>
              <a:headEnd len="med" w="med" type="none"/>
              <a:tailEnd len="med" w="med" type="triangle"/>
            </a:ln>
          </p:spPr>
        </p:cxnSp>
        <p:cxnSp>
          <p:nvCxnSpPr>
            <p:cNvPr id="728" name="Google Shape;728;p85"/>
            <p:cNvCxnSpPr/>
            <p:nvPr/>
          </p:nvCxnSpPr>
          <p:spPr>
            <a:xfrm>
              <a:off x="4992" y="2016"/>
              <a:ext cx="0" cy="432"/>
            </a:xfrm>
            <a:prstGeom prst="straightConnector1">
              <a:avLst/>
            </a:prstGeom>
            <a:noFill/>
            <a:ln cap="flat" cmpd="sng" w="9525">
              <a:solidFill>
                <a:schemeClr val="dk1"/>
              </a:solidFill>
              <a:prstDash val="solid"/>
              <a:miter lim="800000"/>
              <a:headEnd len="med" w="med" type="none"/>
              <a:tailEnd len="med" w="med" type="triangle"/>
            </a:ln>
          </p:spPr>
        </p:cxnSp>
        <p:cxnSp>
          <p:nvCxnSpPr>
            <p:cNvPr id="729" name="Google Shape;729;p85"/>
            <p:cNvCxnSpPr/>
            <p:nvPr/>
          </p:nvCxnSpPr>
          <p:spPr>
            <a:xfrm>
              <a:off x="1872" y="2016"/>
              <a:ext cx="0" cy="432"/>
            </a:xfrm>
            <a:prstGeom prst="straightConnector1">
              <a:avLst/>
            </a:prstGeom>
            <a:noFill/>
            <a:ln cap="flat" cmpd="sng" w="9525">
              <a:solidFill>
                <a:schemeClr val="dk1"/>
              </a:solidFill>
              <a:prstDash val="solid"/>
              <a:miter lim="800000"/>
              <a:headEnd len="med" w="med" type="none"/>
              <a:tailEnd len="med" w="med" type="triangle"/>
            </a:ln>
          </p:spPr>
        </p:cxnSp>
      </p:grpSp>
      <p:sp>
        <p:nvSpPr>
          <p:cNvPr id="730" name="Google Shape;730;p85"/>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Tipos de Respuesta al Riesgo</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86"/>
          <p:cNvGrpSpPr/>
          <p:nvPr/>
        </p:nvGrpSpPr>
        <p:grpSpPr>
          <a:xfrm>
            <a:off x="285750" y="2357437"/>
            <a:ext cx="8686800" cy="3097212"/>
            <a:chOff x="192" y="2129"/>
            <a:chExt cx="5472" cy="1951"/>
          </a:xfrm>
        </p:grpSpPr>
        <p:sp>
          <p:nvSpPr>
            <p:cNvPr id="737" name="Google Shape;737;p86"/>
            <p:cNvSpPr/>
            <p:nvPr/>
          </p:nvSpPr>
          <p:spPr>
            <a:xfrm>
              <a:off x="240" y="2400"/>
              <a:ext cx="1152" cy="240"/>
            </a:xfrm>
            <a:prstGeom prst="roundRect">
              <a:avLst>
                <a:gd fmla="val 16667" name="adj"/>
              </a:avLst>
            </a:prstGeom>
            <a:solidFill>
              <a:srgbClr val="FFFFCC">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Evasión</a:t>
              </a:r>
              <a:endParaRPr/>
            </a:p>
          </p:txBody>
        </p:sp>
        <p:sp>
          <p:nvSpPr>
            <p:cNvPr id="738" name="Google Shape;738;p86"/>
            <p:cNvSpPr/>
            <p:nvPr/>
          </p:nvSpPr>
          <p:spPr>
            <a:xfrm>
              <a:off x="192" y="3120"/>
              <a:ext cx="1152" cy="240"/>
            </a:xfrm>
            <a:prstGeom prst="roundRect">
              <a:avLst>
                <a:gd fmla="val 16667" name="adj"/>
              </a:avLst>
            </a:prstGeom>
            <a:solidFill>
              <a:srgbClr val="FFFFCC">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Transferencia</a:t>
              </a:r>
              <a:endParaRPr/>
            </a:p>
          </p:txBody>
        </p:sp>
        <p:sp>
          <p:nvSpPr>
            <p:cNvPr id="739" name="Google Shape;739;p86"/>
            <p:cNvSpPr/>
            <p:nvPr/>
          </p:nvSpPr>
          <p:spPr>
            <a:xfrm>
              <a:off x="192" y="3840"/>
              <a:ext cx="1152" cy="240"/>
            </a:xfrm>
            <a:prstGeom prst="roundRect">
              <a:avLst>
                <a:gd fmla="val 16667" name="adj"/>
              </a:avLst>
            </a:prstGeom>
            <a:solidFill>
              <a:srgbClr val="FFFFCC">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Reducción</a:t>
              </a:r>
              <a:endParaRPr/>
            </a:p>
          </p:txBody>
        </p:sp>
        <p:sp>
          <p:nvSpPr>
            <p:cNvPr id="740" name="Google Shape;740;p86"/>
            <p:cNvSpPr/>
            <p:nvPr/>
          </p:nvSpPr>
          <p:spPr>
            <a:xfrm>
              <a:off x="2112" y="3504"/>
              <a:ext cx="1152" cy="240"/>
            </a:xfrm>
            <a:prstGeom prst="roundRect">
              <a:avLst>
                <a:gd fmla="val 16667" name="adj"/>
              </a:avLst>
            </a:prstGeom>
            <a:solidFill>
              <a:srgbClr val="FFFFCC">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ahoma"/>
                <a:buNone/>
              </a:pPr>
              <a:r>
                <a:rPr b="0" i="0" lang="en-US" sz="2000" u="none">
                  <a:solidFill>
                    <a:schemeClr val="dk1"/>
                  </a:solidFill>
                  <a:latin typeface="Tahoma"/>
                  <a:ea typeface="Tahoma"/>
                  <a:cs typeface="Tahoma"/>
                  <a:sym typeface="Tahoma"/>
                </a:rPr>
                <a:t>Aceptación</a:t>
              </a:r>
              <a:endParaRPr/>
            </a:p>
          </p:txBody>
        </p:sp>
        <p:sp>
          <p:nvSpPr>
            <p:cNvPr id="741" name="Google Shape;741;p86"/>
            <p:cNvSpPr/>
            <p:nvPr/>
          </p:nvSpPr>
          <p:spPr>
            <a:xfrm>
              <a:off x="1872" y="2592"/>
              <a:ext cx="1680" cy="576"/>
            </a:xfrm>
            <a:prstGeom prst="ellipse">
              <a:avLst/>
            </a:prstGeom>
            <a:solidFill>
              <a:srgbClr val="FFCC99">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SELECCIÓN</a:t>
              </a:r>
              <a:r>
                <a:rPr b="1" i="0" lang="en-US" sz="1800" u="none">
                  <a:solidFill>
                    <a:schemeClr val="dk1"/>
                  </a:solidFill>
                  <a:latin typeface="Arial"/>
                  <a:ea typeface="Arial"/>
                  <a:cs typeface="Arial"/>
                  <a:sym typeface="Arial"/>
                </a:rPr>
                <a:t> </a:t>
              </a:r>
              <a:r>
                <a:rPr b="1" i="0" lang="en-US" sz="1800" u="none">
                  <a:solidFill>
                    <a:schemeClr val="dk1"/>
                  </a:solidFill>
                  <a:latin typeface="Tahoma"/>
                  <a:ea typeface="Tahoma"/>
                  <a:cs typeface="Tahoma"/>
                  <a:sym typeface="Tahoma"/>
                </a:rPr>
                <a:t>DE</a:t>
              </a:r>
              <a:r>
                <a:rPr b="1" i="0" lang="en-US" sz="1800" u="none">
                  <a:solidFill>
                    <a:schemeClr val="dk1"/>
                  </a:solidFill>
                  <a:latin typeface="Arial"/>
                  <a:ea typeface="Arial"/>
                  <a:cs typeface="Arial"/>
                  <a:sym typeface="Arial"/>
                </a:rPr>
                <a:t> </a:t>
              </a:r>
              <a:endParaRPr/>
            </a:p>
            <a:p>
              <a:pPr indent="0" lvl="0" marL="0" marR="0" rtl="0" algn="ctr">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ESTRATEGIAS</a:t>
              </a:r>
              <a:endParaRPr/>
            </a:p>
          </p:txBody>
        </p:sp>
        <p:sp>
          <p:nvSpPr>
            <p:cNvPr id="742" name="Google Shape;742;p86"/>
            <p:cNvSpPr txBox="1"/>
            <p:nvPr/>
          </p:nvSpPr>
          <p:spPr>
            <a:xfrm>
              <a:off x="3792" y="2941"/>
              <a:ext cx="1872" cy="1033"/>
            </a:xfrm>
            <a:prstGeom prst="rect">
              <a:avLst/>
            </a:prstGeom>
            <a:solidFill>
              <a:srgbClr val="FFCC99">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1800"/>
                <a:buFont typeface="Tahoma"/>
                <a:buNone/>
              </a:pPr>
              <a:r>
                <a:rPr b="1" i="0" lang="en-US" sz="1800" u="none">
                  <a:solidFill>
                    <a:schemeClr val="dk1"/>
                  </a:solidFill>
                  <a:latin typeface="Tahoma"/>
                  <a:ea typeface="Tahoma"/>
                  <a:cs typeface="Tahoma"/>
                  <a:sym typeface="Tahoma"/>
                </a:rPr>
                <a:t>   PLAN</a:t>
              </a:r>
              <a:r>
                <a:rPr b="1" i="0" lang="en-US" sz="1800" u="none">
                  <a:solidFill>
                    <a:schemeClr val="dk1"/>
                  </a:solidFill>
                  <a:latin typeface="Arial"/>
                  <a:ea typeface="Arial"/>
                  <a:cs typeface="Arial"/>
                  <a:sym typeface="Arial"/>
                </a:rPr>
                <a:t> </a:t>
              </a:r>
              <a:r>
                <a:rPr b="1" i="0" lang="en-US" sz="1800" u="none">
                  <a:solidFill>
                    <a:schemeClr val="dk1"/>
                  </a:solidFill>
                  <a:latin typeface="Tahoma"/>
                  <a:ea typeface="Tahoma"/>
                  <a:cs typeface="Tahoma"/>
                  <a:sym typeface="Tahoma"/>
                </a:rPr>
                <a:t>DE RESPUESTA</a:t>
              </a:r>
              <a:endParaRPr/>
            </a:p>
            <a:p>
              <a:pPr indent="-457200" lvl="0" marL="457200" marR="0" rtl="0" algn="l">
                <a:lnSpc>
                  <a:spcPct val="100000"/>
                </a:lnSpc>
                <a:spcBef>
                  <a:spcPts val="0"/>
                </a:spcBef>
                <a:spcAft>
                  <a:spcPts val="0"/>
                </a:spcAft>
                <a:buClr>
                  <a:schemeClr val="dk1"/>
                </a:buClr>
                <a:buSzPts val="1800"/>
                <a:buFont typeface="Tahoma"/>
                <a:buAutoNum type="arabicPeriod"/>
              </a:pPr>
              <a:r>
                <a:rPr b="0" i="0" lang="en-US" sz="1800" u="none">
                  <a:solidFill>
                    <a:schemeClr val="dk1"/>
                  </a:solidFill>
                  <a:latin typeface="Tahoma"/>
                  <a:ea typeface="Tahoma"/>
                  <a:cs typeface="Tahoma"/>
                  <a:sym typeface="Tahoma"/>
                </a:rPr>
                <a:t>Mitigación del riesgo</a:t>
              </a:r>
              <a:endParaRPr/>
            </a:p>
            <a:p>
              <a:pPr indent="-457200" lvl="0" marL="457200" marR="0" rtl="0" algn="l">
                <a:lnSpc>
                  <a:spcPct val="100000"/>
                </a:lnSpc>
                <a:spcBef>
                  <a:spcPts val="0"/>
                </a:spcBef>
                <a:spcAft>
                  <a:spcPts val="0"/>
                </a:spcAft>
                <a:buClr>
                  <a:schemeClr val="dk1"/>
                </a:buClr>
                <a:buSzPts val="1800"/>
                <a:buFont typeface="Tahoma"/>
                <a:buAutoNum type="arabicPeriod"/>
              </a:pPr>
              <a:r>
                <a:rPr b="0" i="0" lang="en-US" sz="1800" u="none">
                  <a:solidFill>
                    <a:schemeClr val="dk1"/>
                  </a:solidFill>
                  <a:latin typeface="Tahoma"/>
                  <a:ea typeface="Tahoma"/>
                  <a:cs typeface="Tahoma"/>
                  <a:sym typeface="Tahoma"/>
                </a:rPr>
                <a:t>Disparador del plan</a:t>
              </a:r>
              <a:endParaRPr/>
            </a:p>
            <a:p>
              <a:pPr indent="-457200" lvl="0" marL="457200" marR="0" rtl="0" algn="l">
                <a:lnSpc>
                  <a:spcPct val="100000"/>
                </a:lnSpc>
                <a:spcBef>
                  <a:spcPts val="0"/>
                </a:spcBef>
                <a:spcAft>
                  <a:spcPts val="0"/>
                </a:spcAft>
                <a:buClr>
                  <a:schemeClr val="dk1"/>
                </a:buClr>
                <a:buSzPts val="1800"/>
                <a:buFont typeface="Tahoma"/>
                <a:buAutoNum type="arabicPeriod"/>
              </a:pPr>
              <a:r>
                <a:rPr b="0" i="0" lang="en-US" sz="1800" u="none">
                  <a:solidFill>
                    <a:schemeClr val="dk1"/>
                  </a:solidFill>
                  <a:latin typeface="Tahoma"/>
                  <a:ea typeface="Tahoma"/>
                  <a:cs typeface="Tahoma"/>
                  <a:sym typeface="Tahoma"/>
                </a:rPr>
                <a:t>Responsable del riesgo</a:t>
              </a:r>
              <a:endParaRPr/>
            </a:p>
            <a:p>
              <a:pPr indent="-457200" lvl="0" marL="457200" marR="0" rtl="0" algn="l">
                <a:lnSpc>
                  <a:spcPct val="100000"/>
                </a:lnSpc>
                <a:spcBef>
                  <a:spcPts val="0"/>
                </a:spcBef>
                <a:spcAft>
                  <a:spcPts val="0"/>
                </a:spcAft>
                <a:buClr>
                  <a:schemeClr val="dk1"/>
                </a:buClr>
                <a:buSzPts val="1800"/>
                <a:buFont typeface="Tahoma"/>
                <a:buAutoNum type="arabicPeriod"/>
              </a:pPr>
              <a:r>
                <a:rPr b="0" i="0" lang="en-US" sz="1800" u="none">
                  <a:solidFill>
                    <a:schemeClr val="dk1"/>
                  </a:solidFill>
                  <a:latin typeface="Tahoma"/>
                  <a:ea typeface="Tahoma"/>
                  <a:cs typeface="Tahoma"/>
                  <a:sym typeface="Tahoma"/>
                </a:rPr>
                <a:t>Recursos a utilizar</a:t>
              </a:r>
              <a:endParaRPr/>
            </a:p>
          </p:txBody>
        </p:sp>
        <p:sp>
          <p:nvSpPr>
            <p:cNvPr id="743" name="Google Shape;743;p86"/>
            <p:cNvSpPr/>
            <p:nvPr/>
          </p:nvSpPr>
          <p:spPr>
            <a:xfrm rot="6900000">
              <a:off x="1536" y="2417"/>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4" name="Google Shape;744;p86"/>
            <p:cNvSpPr/>
            <p:nvPr/>
          </p:nvSpPr>
          <p:spPr>
            <a:xfrm>
              <a:off x="672" y="3425"/>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5" name="Google Shape;745;p86"/>
            <p:cNvSpPr/>
            <p:nvPr/>
          </p:nvSpPr>
          <p:spPr>
            <a:xfrm rot="-6900000">
              <a:off x="1632" y="3617"/>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6" name="Google Shape;746;p86"/>
            <p:cNvSpPr/>
            <p:nvPr/>
          </p:nvSpPr>
          <p:spPr>
            <a:xfrm rot="-5400000">
              <a:off x="3408" y="3408"/>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7" name="Google Shape;747;p86"/>
            <p:cNvSpPr/>
            <p:nvPr/>
          </p:nvSpPr>
          <p:spPr>
            <a:xfrm>
              <a:off x="2592" y="2129"/>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8" name="Google Shape;748;p86"/>
            <p:cNvSpPr/>
            <p:nvPr/>
          </p:nvSpPr>
          <p:spPr>
            <a:xfrm>
              <a:off x="672" y="2705"/>
              <a:ext cx="288" cy="384"/>
            </a:xfrm>
            <a:prstGeom prst="downArrow">
              <a:avLst>
                <a:gd fmla="val 50000" name="adj1"/>
                <a:gd fmla="val 50000" name="adj2"/>
              </a:avLst>
            </a:prstGeom>
            <a:solidFill>
              <a:srgbClr val="558ED5"/>
            </a:solidFill>
            <a:ln cap="flat" cmpd="thinThick"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749" name="Google Shape;749;p86"/>
          <p:cNvSpPr txBox="1"/>
          <p:nvPr/>
        </p:nvSpPr>
        <p:spPr>
          <a:xfrm>
            <a:off x="4286250" y="188912"/>
            <a:ext cx="4786312" cy="525462"/>
          </a:xfrm>
          <a:prstGeom prst="rect">
            <a:avLst/>
          </a:prstGeom>
          <a:noFill/>
          <a:ln>
            <a:noFill/>
          </a:ln>
        </p:spPr>
        <p:txBody>
          <a:bodyPr anchorCtr="0" anchor="ctr" bIns="46025" lIns="92075" spcFirstLastPara="1" rIns="92075" wrap="square" tIns="46025">
            <a:noAutofit/>
          </a:bodyPr>
          <a:lstStyle/>
          <a:p>
            <a:pPr indent="0" lvl="0" marL="0" marR="0" rtl="0" algn="r">
              <a:lnSpc>
                <a:spcPct val="8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Plan de Respuesta al Riesgo</a:t>
            </a:r>
            <a:endParaRPr/>
          </a:p>
        </p:txBody>
      </p:sp>
      <p:sp>
        <p:nvSpPr>
          <p:cNvPr id="750" name="Google Shape;750;p86"/>
          <p:cNvSpPr txBox="1"/>
          <p:nvPr/>
        </p:nvSpPr>
        <p:spPr>
          <a:xfrm>
            <a:off x="2428875" y="1285875"/>
            <a:ext cx="3817937" cy="519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600"/>
              <a:buFont typeface="Century Gothic"/>
              <a:buNone/>
            </a:pPr>
            <a:r>
              <a:rPr b="1" i="0" lang="en-US" sz="2600" u="none">
                <a:solidFill>
                  <a:schemeClr val="dk1"/>
                </a:solidFill>
                <a:latin typeface="Century Gothic"/>
                <a:ea typeface="Century Gothic"/>
                <a:cs typeface="Century Gothic"/>
                <a:sym typeface="Century Gothic"/>
              </a:rPr>
              <a:t>Riesgos Identificados</a:t>
            </a:r>
            <a:endParaRPr/>
          </a:p>
          <a:p>
            <a:pPr indent="0" lvl="0" marL="0" marR="0" rtl="0" algn="l">
              <a:lnSpc>
                <a:spcPct val="100000"/>
              </a:lnSpc>
              <a:spcBef>
                <a:spcPts val="0"/>
              </a:spcBef>
              <a:spcAft>
                <a:spcPts val="0"/>
              </a:spcAft>
              <a:buNone/>
            </a:pPr>
            <a:r>
              <a:t/>
            </a:r>
            <a:endParaRPr b="1" i="0" sz="2600" u="none">
              <a:solidFill>
                <a:schemeClr val="dk1"/>
              </a:solidFill>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7"/>
          <p:cNvSpPr txBox="1"/>
          <p:nvPr/>
        </p:nvSpPr>
        <p:spPr>
          <a:xfrm>
            <a:off x="3643312" y="285750"/>
            <a:ext cx="5256212" cy="4286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Reportes de Avance</a:t>
            </a:r>
            <a:endParaRPr/>
          </a:p>
        </p:txBody>
      </p:sp>
      <p:sp>
        <p:nvSpPr>
          <p:cNvPr id="756" name="Google Shape;756;p87"/>
          <p:cNvSpPr txBox="1"/>
          <p:nvPr/>
        </p:nvSpPr>
        <p:spPr>
          <a:xfrm>
            <a:off x="384175" y="1214437"/>
            <a:ext cx="8580437" cy="4340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Desde el inicio del Proyecto, se debe informar a todos los integrantes incluidos en el plan de comunicación, el progreso del Proyecto.</a:t>
            </a:r>
            <a:endParaRPr/>
          </a:p>
          <a:p>
            <a:pPr indent="0" lvl="0" marL="0" marR="0" rtl="0" algn="l">
              <a:lnSpc>
                <a:spcPct val="100000"/>
              </a:lnSpc>
              <a:spcBef>
                <a:spcPts val="900"/>
              </a:spcBef>
              <a:spcAft>
                <a:spcPts val="0"/>
              </a:spcAft>
              <a:buClr>
                <a:schemeClr val="dk1"/>
              </a:buClr>
              <a:buSzPts val="1800"/>
              <a:buFont typeface="Century Gothic"/>
              <a:buNone/>
            </a:pPr>
            <a:r>
              <a:rPr b="1" i="0" lang="en-US" sz="1800" u="none">
                <a:solidFill>
                  <a:schemeClr val="dk1"/>
                </a:solidFill>
                <a:latin typeface="Century Gothic"/>
                <a:ea typeface="Century Gothic"/>
                <a:cs typeface="Century Gothic"/>
                <a:sym typeface="Century Gothic"/>
              </a:rPr>
              <a:t>El avance del Plan</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Tareas Realizadas</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Problemas Presentados</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Próximos pasos</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 Avance del Proyecto Real / % Planificado</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Riesgos</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Issues</a:t>
            </a:r>
            <a:endParaRPr/>
          </a:p>
          <a:p>
            <a:pPr indent="-101600" lvl="2" marL="914400" marR="0" rtl="0" algn="l">
              <a:lnSpc>
                <a:spcPct val="100000"/>
              </a:lnSpc>
              <a:spcBef>
                <a:spcPts val="800"/>
              </a:spcBef>
              <a:spcAft>
                <a:spcPts val="0"/>
              </a:spcAft>
              <a:buClr>
                <a:schemeClr val="accent2"/>
              </a:buClr>
              <a:buSzPts val="1600"/>
              <a:buFont typeface="Noto Sans Symbols"/>
              <a:buChar char="✔"/>
            </a:pPr>
            <a:r>
              <a:rPr b="0" i="0" lang="en-US" sz="1600" u="none" cap="none" strike="noStrike">
                <a:solidFill>
                  <a:schemeClr val="dk1"/>
                </a:solidFill>
                <a:latin typeface="Century Gothic"/>
                <a:ea typeface="Century Gothic"/>
                <a:cs typeface="Century Gothic"/>
                <a:sym typeface="Century Gothic"/>
              </a:rPr>
              <a:t> Pendientes</a:t>
            </a:r>
            <a:endParaRPr/>
          </a:p>
          <a:p>
            <a:pPr indent="0" lvl="0" marL="0" marR="0" rtl="0" algn="l">
              <a:lnSpc>
                <a:spcPct val="100000"/>
              </a:lnSpc>
              <a:spcBef>
                <a:spcPts val="900"/>
              </a:spcBef>
              <a:spcAft>
                <a:spcPts val="0"/>
              </a:spcAft>
              <a:buClr>
                <a:schemeClr val="dk1"/>
              </a:buClr>
              <a:buSzPts val="1800"/>
              <a:buFont typeface="Century Gothic"/>
              <a:buNone/>
            </a:pPr>
            <a:r>
              <a:rPr b="0" i="0" lang="en-US" sz="1800" u="none">
                <a:solidFill>
                  <a:schemeClr val="dk1"/>
                </a:solidFill>
                <a:latin typeface="Century Gothic"/>
                <a:ea typeface="Century Gothic"/>
                <a:cs typeface="Century Gothic"/>
                <a:sym typeface="Century Gothic"/>
              </a:rPr>
              <a:t>Los informes de avance de deben realizar una vez por semana y deberán discutirse en una reunión con el equipo de no más de 40 minutos.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8"/>
          <p:cNvSpPr txBox="1"/>
          <p:nvPr>
            <p:ph idx="1" type="body"/>
          </p:nvPr>
        </p:nvSpPr>
        <p:spPr>
          <a:xfrm>
            <a:off x="357187" y="928687"/>
            <a:ext cx="8286750" cy="50720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4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Durante el cierre del Proyecto, el equipo analiza cómo de bien o de mal, se ha terminado y, en especial, si se han alcanzado los objetivos previstos.</a:t>
            </a:r>
            <a:endParaRPr/>
          </a:p>
          <a:p>
            <a:pPr indent="-228600" lvl="0" marL="342900" marR="0" rtl="0" algn="l">
              <a:lnSpc>
                <a:spcPct val="84000"/>
              </a:lnSpc>
              <a:spcBef>
                <a:spcPts val="36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84000"/>
              </a:lnSpc>
              <a:spcBef>
                <a:spcPts val="36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Un proyecto ha finalizado cuando:</a:t>
            </a:r>
            <a:endParaRPr/>
          </a:p>
          <a:p>
            <a:pPr indent="-228600" lvl="0" marL="342900" marR="0" rtl="0" algn="l">
              <a:lnSpc>
                <a:spcPct val="84000"/>
              </a:lnSpc>
              <a:spcBef>
                <a:spcPts val="36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Todas las actividades del proyecto han finalizado por completo, o en el peor caso, que se haya agotado el tiempo para llevarlos a cabo.</a:t>
            </a:r>
            <a:endParaRPr/>
          </a:p>
          <a:p>
            <a:pPr indent="-228600" lvl="0" marL="3429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El Cliente da su conformidad con los entregables presentados. </a:t>
            </a:r>
            <a:endParaRPr/>
          </a:p>
          <a:p>
            <a:pPr indent="-228600" lvl="0" marL="3429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Se realiza una reunión de cierre del proyecto con el equipo de trabajo con el fin de recopilar lecciones aprendidas y mejores prácticas.</a:t>
            </a:r>
            <a:endParaRPr/>
          </a:p>
          <a:p>
            <a:pPr indent="-228600" lvl="0" marL="3429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Se realiza el cierre del proyecto en otra reunión con el Cliente.</a:t>
            </a:r>
            <a:endParaRPr/>
          </a:p>
          <a:p>
            <a:pPr indent="-228600" lvl="0" marL="342900" marR="0" rtl="0" algn="l">
              <a:lnSpc>
                <a:spcPct val="100000"/>
              </a:lnSpc>
              <a:spcBef>
                <a:spcPts val="0"/>
              </a:spcBef>
              <a:spcAft>
                <a:spcPts val="0"/>
              </a:spcAft>
              <a:buClr>
                <a:schemeClr val="dk1"/>
              </a:buClr>
              <a:buSzPts val="1800"/>
              <a:buFont typeface="Noto Sans Symbols"/>
              <a:buNone/>
            </a:pPr>
            <a:r>
              <a:t/>
            </a:r>
            <a:endParaRPr b="0" i="0" sz="1800" u="non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Century Gothic"/>
                <a:ea typeface="Century Gothic"/>
                <a:cs typeface="Century Gothic"/>
                <a:sym typeface="Century Gothic"/>
              </a:rPr>
              <a:t>Se archiva toda la documentación del proyecto.</a:t>
            </a:r>
            <a:br>
              <a:rPr b="0" i="0" lang="en-US" sz="1800" u="none">
                <a:solidFill>
                  <a:schemeClr val="dk1"/>
                </a:solidFill>
                <a:latin typeface="Century Gothic"/>
                <a:ea typeface="Century Gothic"/>
                <a:cs typeface="Century Gothic"/>
                <a:sym typeface="Century Gothic"/>
              </a:rPr>
            </a:br>
            <a:endParaRPr/>
          </a:p>
        </p:txBody>
      </p:sp>
      <p:sp>
        <p:nvSpPr>
          <p:cNvPr id="762" name="Google Shape;762;p88"/>
          <p:cNvSpPr txBox="1"/>
          <p:nvPr/>
        </p:nvSpPr>
        <p:spPr>
          <a:xfrm>
            <a:off x="1765300" y="285750"/>
            <a:ext cx="7092950" cy="2857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Cierre del Proyecto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nvSpPr>
        <p:spPr>
          <a:xfrm>
            <a:off x="2175925" y="536800"/>
            <a:ext cx="5476500" cy="4617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Etapas de los Proyectos</a:t>
            </a:r>
            <a:endParaRPr>
              <a:solidFill>
                <a:schemeClr val="dk1"/>
              </a:solidFill>
            </a:endParaRPr>
          </a:p>
        </p:txBody>
      </p:sp>
      <p:sp>
        <p:nvSpPr>
          <p:cNvPr id="109" name="Google Shape;109;p17"/>
          <p:cNvSpPr txBox="1"/>
          <p:nvPr/>
        </p:nvSpPr>
        <p:spPr>
          <a:xfrm>
            <a:off x="268350" y="1065875"/>
            <a:ext cx="8607300" cy="5448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b="1" lang="en-US" sz="2000">
                <a:solidFill>
                  <a:srgbClr val="374151"/>
                </a:solidFill>
                <a:latin typeface="Century Gothic"/>
                <a:ea typeface="Century Gothic"/>
                <a:cs typeface="Century Gothic"/>
                <a:sym typeface="Century Gothic"/>
              </a:rPr>
              <a:t>3. Ejecución:</a:t>
            </a:r>
            <a:endParaRPr b="1" sz="2000">
              <a:solidFill>
                <a:srgbClr val="374151"/>
              </a:solidFill>
              <a:latin typeface="Century Gothic"/>
              <a:ea typeface="Century Gothic"/>
              <a:cs typeface="Century Gothic"/>
              <a:sym typeface="Century Gothic"/>
            </a:endParaRPr>
          </a:p>
          <a:p>
            <a:pPr indent="-355600" lvl="1" marL="914400" rtl="0" algn="just">
              <a:lnSpc>
                <a:spcPct val="115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Implementación de las actividades y tareas planificadas.</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Coordinación y gestión del equipo del proyecto.</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Asignación y utilización de los recursos según lo programado.</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Monitoreo del progreso y ajuste del cronograma si es necesario.</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Gestión de cambios y resolución de problemas o desviaciones.</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Comunicación regular con los stakeholders y las partes interesadas.</a:t>
            </a:r>
            <a:endParaRPr sz="2000">
              <a:solidFill>
                <a:srgbClr val="374151"/>
              </a:solidFill>
              <a:latin typeface="Century Gothic"/>
              <a:ea typeface="Century Gothic"/>
              <a:cs typeface="Century Gothic"/>
              <a:sym typeface="Century Gothic"/>
            </a:endParaRPr>
          </a:p>
          <a:p>
            <a:pPr indent="-355600" lvl="1" marL="914400" rtl="0" algn="just">
              <a:lnSpc>
                <a:spcPct val="115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Control de la calidad y aseguramiento de que los entregables cumplan con los estándares establecidos.</a:t>
            </a:r>
            <a:endParaRPr sz="2000">
              <a:solidFill>
                <a:srgbClr val="374151"/>
              </a:solidFill>
              <a:latin typeface="Century Gothic"/>
              <a:ea typeface="Century Gothic"/>
              <a:cs typeface="Century Gothic"/>
              <a:sym typeface="Century Gothic"/>
            </a:endParaRPr>
          </a:p>
          <a:p>
            <a:pPr indent="0" lvl="0" marL="0" rtl="0" algn="l">
              <a:lnSpc>
                <a:spcPct val="115000"/>
              </a:lnSpc>
              <a:spcBef>
                <a:spcPts val="1500"/>
              </a:spcBef>
              <a:spcAft>
                <a:spcPts val="1500"/>
              </a:spcAft>
              <a:buNone/>
            </a:pPr>
            <a:r>
              <a:t/>
            </a:r>
            <a:endParaRPr sz="1800">
              <a:solidFill>
                <a:srgbClr val="374151"/>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89"/>
          <p:cNvPicPr preferRelativeResize="0"/>
          <p:nvPr/>
        </p:nvPicPr>
        <p:blipFill rotWithShape="1">
          <a:blip r:embed="rId3">
            <a:alphaModFix/>
          </a:blip>
          <a:srcRect b="0" l="0" r="0" t="0"/>
          <a:stretch/>
        </p:blipFill>
        <p:spPr>
          <a:xfrm>
            <a:off x="5786437" y="3571875"/>
            <a:ext cx="3119437" cy="2339975"/>
          </a:xfrm>
          <a:prstGeom prst="rect">
            <a:avLst/>
          </a:prstGeom>
          <a:noFill/>
          <a:ln>
            <a:noFill/>
          </a:ln>
        </p:spPr>
      </p:pic>
      <p:sp>
        <p:nvSpPr>
          <p:cNvPr id="769" name="Google Shape;769;p89"/>
          <p:cNvSpPr txBox="1"/>
          <p:nvPr>
            <p:ph idx="1" type="body"/>
          </p:nvPr>
        </p:nvSpPr>
        <p:spPr>
          <a:xfrm>
            <a:off x="685800" y="1524000"/>
            <a:ext cx="77724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entury Gothic"/>
                <a:ea typeface="Century Gothic"/>
                <a:cs typeface="Century Gothic"/>
                <a:sym typeface="Century Gothic"/>
              </a:rPr>
              <a:t>Realizar  una reunión de cierre con todo el equipo, preferentemente fuera del ámbito laboral.</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entury Gothic"/>
                <a:ea typeface="Century Gothic"/>
                <a:cs typeface="Century Gothic"/>
                <a:sym typeface="Century Gothic"/>
              </a:rPr>
              <a:t>Reconocer  detalles de la labor conjunta para lograr éxito.</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Century Gothic"/>
                <a:ea typeface="Century Gothic"/>
                <a:cs typeface="Century Gothic"/>
                <a:sym typeface="Century Gothic"/>
              </a:rPr>
              <a:t>Entregar presentes </a:t>
            </a:r>
            <a:r>
              <a:rPr b="0" i="1" lang="en-US" sz="2000" u="none">
                <a:solidFill>
                  <a:schemeClr val="dk1"/>
                </a:solidFill>
                <a:latin typeface="Century Gothic"/>
                <a:ea typeface="Century Gothic"/>
                <a:cs typeface="Century Gothic"/>
                <a:sym typeface="Century Gothic"/>
              </a:rPr>
              <a:t>tangibles reconociendo la labor. </a:t>
            </a:r>
            <a:endParaRPr/>
          </a:p>
          <a:p>
            <a:pPr indent="-342900" lvl="0" marL="342900" marR="0" rtl="0" algn="l">
              <a:lnSpc>
                <a:spcPct val="100000"/>
              </a:lnSpc>
              <a:spcBef>
                <a:spcPts val="400"/>
              </a:spcBef>
              <a:spcAft>
                <a:spcPts val="0"/>
              </a:spcAft>
              <a:buClr>
                <a:schemeClr val="dk1"/>
              </a:buClr>
              <a:buSzPts val="2000"/>
              <a:buFont typeface="Arial"/>
              <a:buChar char="•"/>
            </a:pPr>
            <a:r>
              <a:rPr b="0" i="1" lang="en-US" sz="2000" u="none">
                <a:solidFill>
                  <a:schemeClr val="dk1"/>
                </a:solidFill>
                <a:latin typeface="Century Gothic"/>
                <a:ea typeface="Century Gothic"/>
                <a:cs typeface="Century Gothic"/>
                <a:sym typeface="Century Gothic"/>
              </a:rPr>
              <a:t>Enviar mails de reconocimiento.</a:t>
            </a:r>
            <a:endParaRPr/>
          </a:p>
        </p:txBody>
      </p:sp>
      <p:sp>
        <p:nvSpPr>
          <p:cNvPr id="770" name="Google Shape;770;p89"/>
          <p:cNvSpPr txBox="1"/>
          <p:nvPr/>
        </p:nvSpPr>
        <p:spPr>
          <a:xfrm>
            <a:off x="1765300" y="285750"/>
            <a:ext cx="7092950" cy="2857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Celebración del Éxito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0"/>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777" name="Google Shape;777;p90"/>
          <p:cNvSpPr txBox="1"/>
          <p:nvPr/>
        </p:nvSpPr>
        <p:spPr>
          <a:xfrm>
            <a:off x="349800" y="2241250"/>
            <a:ext cx="84444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rgbClr val="374151"/>
                </a:solidFill>
                <a:latin typeface="Century Gothic"/>
                <a:ea typeface="Century Gothic"/>
                <a:cs typeface="Century Gothic"/>
                <a:sym typeface="Century Gothic"/>
              </a:rPr>
              <a:t>Hay una amplia gama de herramientas disponibles para ayudar en la gestión de proyectos. Estas herramientas pueden facilitar la planificación, el seguimiento, la colaboración y la comunicación en todo el ciclo de vida del proyecto</a:t>
            </a:r>
            <a:endParaRPr b="1" sz="2000">
              <a:latin typeface="Century Gothic"/>
              <a:ea typeface="Century Gothic"/>
              <a:cs typeface="Century Gothic"/>
              <a:sym typeface="Century Gothic"/>
            </a:endParaRPr>
          </a:p>
        </p:txBody>
      </p:sp>
      <p:pic>
        <p:nvPicPr>
          <p:cNvPr id="778" name="Google Shape;778;p90"/>
          <p:cNvPicPr preferRelativeResize="0"/>
          <p:nvPr/>
        </p:nvPicPr>
        <p:blipFill>
          <a:blip r:embed="rId3">
            <a:alphaModFix/>
          </a:blip>
          <a:stretch>
            <a:fillRect/>
          </a:stretch>
        </p:blipFill>
        <p:spPr>
          <a:xfrm>
            <a:off x="4863075" y="3835325"/>
            <a:ext cx="3702050" cy="19979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1"/>
          <p:cNvSpPr txBox="1"/>
          <p:nvPr/>
        </p:nvSpPr>
        <p:spPr>
          <a:xfrm>
            <a:off x="4418100" y="166375"/>
            <a:ext cx="480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785" name="Google Shape;785;p91"/>
          <p:cNvSpPr txBox="1"/>
          <p:nvPr/>
        </p:nvSpPr>
        <p:spPr>
          <a:xfrm>
            <a:off x="161925" y="966775"/>
            <a:ext cx="8444400" cy="5959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n-US" sz="1700">
                <a:solidFill>
                  <a:srgbClr val="374151"/>
                </a:solidFill>
                <a:latin typeface="Century Gothic"/>
                <a:ea typeface="Century Gothic"/>
                <a:cs typeface="Century Gothic"/>
                <a:sym typeface="Century Gothic"/>
              </a:rPr>
              <a:t>1</a:t>
            </a:r>
            <a:r>
              <a:rPr lang="en-US" sz="1700">
                <a:solidFill>
                  <a:srgbClr val="374151"/>
                </a:solidFill>
                <a:latin typeface="Century Gothic"/>
                <a:ea typeface="Century Gothic"/>
                <a:cs typeface="Century Gothic"/>
                <a:sym typeface="Century Gothic"/>
              </a:rPr>
              <a:t>.</a:t>
            </a:r>
            <a:r>
              <a:rPr b="1" lang="en-US" sz="1700">
                <a:solidFill>
                  <a:srgbClr val="374151"/>
                </a:solidFill>
                <a:latin typeface="Century Gothic"/>
                <a:ea typeface="Century Gothic"/>
                <a:cs typeface="Century Gothic"/>
                <a:sym typeface="Century Gothic"/>
              </a:rPr>
              <a:t> Análisis FODA</a:t>
            </a:r>
            <a:r>
              <a:rPr lang="en-US" sz="1700">
                <a:solidFill>
                  <a:srgbClr val="374151"/>
                </a:solidFill>
                <a:latin typeface="Century Gothic"/>
                <a:ea typeface="Century Gothic"/>
                <a:cs typeface="Century Gothic"/>
                <a:sym typeface="Century Gothic"/>
              </a:rPr>
              <a:t>: </a:t>
            </a:r>
            <a:r>
              <a:rPr lang="en-US" sz="1700">
                <a:solidFill>
                  <a:srgbClr val="374151"/>
                </a:solidFill>
                <a:latin typeface="Century Gothic"/>
                <a:ea typeface="Century Gothic"/>
                <a:cs typeface="Century Gothic"/>
                <a:sym typeface="Century Gothic"/>
              </a:rPr>
              <a:t>Es una herramienta utilizada en la gestión de proyectos para evaluar la situación actual de un proyecto o una organización. FODA es un acrónimo que representa las palabras Fortalezas, Oportunidades, Debilidades y Amenazas.</a:t>
            </a:r>
            <a:endParaRPr sz="1700">
              <a:solidFill>
                <a:srgbClr val="374151"/>
              </a:solidFill>
              <a:latin typeface="Century Gothic"/>
              <a:ea typeface="Century Gothic"/>
              <a:cs typeface="Century Gothic"/>
              <a:sym typeface="Century Gothic"/>
            </a:endParaRPr>
          </a:p>
          <a:p>
            <a:pPr indent="-317500" lvl="0" marL="457200" rtl="0" algn="just">
              <a:lnSpc>
                <a:spcPct val="150000"/>
              </a:lnSpc>
              <a:spcBef>
                <a:spcPts val="1500"/>
              </a:spcBef>
              <a:spcAft>
                <a:spcPts val="0"/>
              </a:spcAft>
              <a:buClr>
                <a:srgbClr val="374151"/>
              </a:buClr>
              <a:buSzPts val="1400"/>
              <a:buFont typeface="Century Gothic"/>
              <a:buChar char="●"/>
            </a:pPr>
            <a:r>
              <a:rPr b="1" lang="en-US">
                <a:solidFill>
                  <a:srgbClr val="374151"/>
                </a:solidFill>
                <a:latin typeface="Century Gothic"/>
                <a:ea typeface="Century Gothic"/>
                <a:cs typeface="Century Gothic"/>
                <a:sym typeface="Century Gothic"/>
              </a:rPr>
              <a:t>Fortalezas:</a:t>
            </a:r>
            <a:r>
              <a:rPr lang="en-US">
                <a:solidFill>
                  <a:srgbClr val="374151"/>
                </a:solidFill>
                <a:latin typeface="Century Gothic"/>
                <a:ea typeface="Century Gothic"/>
                <a:cs typeface="Century Gothic"/>
                <a:sym typeface="Century Gothic"/>
              </a:rPr>
              <a:t> Son las características positivas internas del proyecto o la organización que le dan ventaja competitiva. Pueden incluir recursos, habilidades, experiencia, reputación, entre otros.</a:t>
            </a:r>
            <a:endParaRPr>
              <a:solidFill>
                <a:srgbClr val="374151"/>
              </a:solidFill>
              <a:latin typeface="Century Gothic"/>
              <a:ea typeface="Century Gothic"/>
              <a:cs typeface="Century Gothic"/>
              <a:sym typeface="Century Gothic"/>
            </a:endParaRPr>
          </a:p>
          <a:p>
            <a:pPr indent="-317500" lvl="0" marL="457200" rtl="0" algn="just">
              <a:lnSpc>
                <a:spcPct val="150000"/>
              </a:lnSpc>
              <a:spcBef>
                <a:spcPts val="0"/>
              </a:spcBef>
              <a:spcAft>
                <a:spcPts val="0"/>
              </a:spcAft>
              <a:buClr>
                <a:srgbClr val="374151"/>
              </a:buClr>
              <a:buSzPts val="1400"/>
              <a:buFont typeface="Century Gothic"/>
              <a:buChar char="●"/>
            </a:pPr>
            <a:r>
              <a:rPr b="1" lang="en-US">
                <a:solidFill>
                  <a:srgbClr val="374151"/>
                </a:solidFill>
                <a:latin typeface="Century Gothic"/>
                <a:ea typeface="Century Gothic"/>
                <a:cs typeface="Century Gothic"/>
                <a:sym typeface="Century Gothic"/>
              </a:rPr>
              <a:t>Oportunidades:</a:t>
            </a:r>
            <a:r>
              <a:rPr lang="en-US">
                <a:solidFill>
                  <a:srgbClr val="374151"/>
                </a:solidFill>
                <a:latin typeface="Century Gothic"/>
                <a:ea typeface="Century Gothic"/>
                <a:cs typeface="Century Gothic"/>
                <a:sym typeface="Century Gothic"/>
              </a:rPr>
              <a:t> Son situaciones externas favorables que pueden ser aprovechadas para el beneficio del proyecto. Pueden ser tendencias del mercado, cambios en la industria, avances tecnológicos, entre otros.</a:t>
            </a:r>
            <a:endParaRPr>
              <a:solidFill>
                <a:srgbClr val="374151"/>
              </a:solidFill>
              <a:latin typeface="Century Gothic"/>
              <a:ea typeface="Century Gothic"/>
              <a:cs typeface="Century Gothic"/>
              <a:sym typeface="Century Gothic"/>
            </a:endParaRPr>
          </a:p>
          <a:p>
            <a:pPr indent="-317500" lvl="0" marL="457200" rtl="0" algn="just">
              <a:lnSpc>
                <a:spcPct val="150000"/>
              </a:lnSpc>
              <a:spcBef>
                <a:spcPts val="0"/>
              </a:spcBef>
              <a:spcAft>
                <a:spcPts val="0"/>
              </a:spcAft>
              <a:buClr>
                <a:srgbClr val="374151"/>
              </a:buClr>
              <a:buSzPts val="1400"/>
              <a:buFont typeface="Century Gothic"/>
              <a:buChar char="●"/>
            </a:pPr>
            <a:r>
              <a:rPr b="1" lang="en-US">
                <a:solidFill>
                  <a:srgbClr val="374151"/>
                </a:solidFill>
                <a:latin typeface="Century Gothic"/>
                <a:ea typeface="Century Gothic"/>
                <a:cs typeface="Century Gothic"/>
                <a:sym typeface="Century Gothic"/>
              </a:rPr>
              <a:t>Debilidades:</a:t>
            </a:r>
            <a:r>
              <a:rPr lang="en-US">
                <a:solidFill>
                  <a:srgbClr val="374151"/>
                </a:solidFill>
                <a:latin typeface="Century Gothic"/>
                <a:ea typeface="Century Gothic"/>
                <a:cs typeface="Century Gothic"/>
                <a:sym typeface="Century Gothic"/>
              </a:rPr>
              <a:t> Son las características internas que pueden afectar negativamente al proyecto o la organización. Pueden incluir limitaciones de recursos, falta de habilidades o conocimientos, deficiencias en los procesos, entre otros.</a:t>
            </a:r>
            <a:endParaRPr>
              <a:solidFill>
                <a:srgbClr val="374151"/>
              </a:solidFill>
              <a:latin typeface="Century Gothic"/>
              <a:ea typeface="Century Gothic"/>
              <a:cs typeface="Century Gothic"/>
              <a:sym typeface="Century Gothic"/>
            </a:endParaRPr>
          </a:p>
          <a:p>
            <a:pPr indent="-317500" lvl="0" marL="457200" rtl="0" algn="just">
              <a:lnSpc>
                <a:spcPct val="150000"/>
              </a:lnSpc>
              <a:spcBef>
                <a:spcPts val="0"/>
              </a:spcBef>
              <a:spcAft>
                <a:spcPts val="0"/>
              </a:spcAft>
              <a:buClr>
                <a:srgbClr val="374151"/>
              </a:buClr>
              <a:buSzPts val="1400"/>
              <a:buFont typeface="Century Gothic"/>
              <a:buChar char="●"/>
            </a:pPr>
            <a:r>
              <a:rPr b="1" lang="en-US">
                <a:solidFill>
                  <a:srgbClr val="374151"/>
                </a:solidFill>
                <a:latin typeface="Century Gothic"/>
                <a:ea typeface="Century Gothic"/>
                <a:cs typeface="Century Gothic"/>
                <a:sym typeface="Century Gothic"/>
              </a:rPr>
              <a:t>Amenazas:</a:t>
            </a:r>
            <a:r>
              <a:rPr lang="en-US">
                <a:solidFill>
                  <a:srgbClr val="374151"/>
                </a:solidFill>
                <a:latin typeface="Century Gothic"/>
                <a:ea typeface="Century Gothic"/>
                <a:cs typeface="Century Gothic"/>
                <a:sym typeface="Century Gothic"/>
              </a:rPr>
              <a:t> Son factores externos que representan desafíos o riesgos para el proyecto u organización. Pueden incluir competidores, cambios en la legislación, fluctuaciones económicas, entre otros.</a:t>
            </a:r>
            <a:endParaRPr>
              <a:solidFill>
                <a:srgbClr val="374151"/>
              </a:solidFill>
              <a:latin typeface="Century Gothic"/>
              <a:ea typeface="Century Gothic"/>
              <a:cs typeface="Century Gothic"/>
              <a:sym typeface="Century Gothic"/>
            </a:endParaRPr>
          </a:p>
          <a:p>
            <a:pPr indent="0" lvl="0" marL="0" rtl="0" algn="just">
              <a:lnSpc>
                <a:spcPct val="115000"/>
              </a:lnSpc>
              <a:spcBef>
                <a:spcPts val="1500"/>
              </a:spcBef>
              <a:spcAft>
                <a:spcPts val="1500"/>
              </a:spcAft>
              <a:buNone/>
            </a:pPr>
            <a:r>
              <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2"/>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792" name="Google Shape;792;p92"/>
          <p:cNvSpPr txBox="1"/>
          <p:nvPr/>
        </p:nvSpPr>
        <p:spPr>
          <a:xfrm>
            <a:off x="349800" y="2241250"/>
            <a:ext cx="8444400" cy="226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2000">
                <a:solidFill>
                  <a:srgbClr val="374151"/>
                </a:solidFill>
                <a:latin typeface="Century Gothic"/>
                <a:ea typeface="Century Gothic"/>
                <a:cs typeface="Century Gothic"/>
                <a:sym typeface="Century Gothic"/>
              </a:rPr>
              <a:t>2.</a:t>
            </a:r>
            <a:r>
              <a:rPr b="1" lang="en-US" sz="2000">
                <a:solidFill>
                  <a:srgbClr val="374151"/>
                </a:solidFill>
                <a:latin typeface="Century Gothic"/>
                <a:ea typeface="Century Gothic"/>
                <a:cs typeface="Century Gothic"/>
                <a:sym typeface="Century Gothic"/>
              </a:rPr>
              <a:t> Software de gestión de proyectos</a:t>
            </a:r>
            <a:r>
              <a:rPr lang="en-US" sz="2000">
                <a:solidFill>
                  <a:srgbClr val="374151"/>
                </a:solidFill>
                <a:latin typeface="Century Gothic"/>
                <a:ea typeface="Century Gothic"/>
                <a:cs typeface="Century Gothic"/>
                <a:sym typeface="Century Gothic"/>
              </a:rPr>
              <a:t>: Hay numerosos software de gestión de proyectos disponibles, como Microsoft Project, Asana, Trello, Jira, Basecamp y Monday.com. Estas herramientas proporcionan funcionalidades para la planificación, programación, asignación de tareas, seguimiento del progreso, gestión de recursos y colaboración en equipo.</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3"/>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799" name="Google Shape;799;p93"/>
          <p:cNvSpPr txBox="1"/>
          <p:nvPr/>
        </p:nvSpPr>
        <p:spPr>
          <a:xfrm>
            <a:off x="349800" y="2241250"/>
            <a:ext cx="8444400" cy="31632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3. </a:t>
            </a:r>
            <a:r>
              <a:rPr b="1" lang="en-US" sz="2000">
                <a:solidFill>
                  <a:srgbClr val="374151"/>
                </a:solidFill>
                <a:latin typeface="Century Gothic"/>
                <a:ea typeface="Century Gothic"/>
                <a:cs typeface="Century Gothic"/>
                <a:sym typeface="Century Gothic"/>
              </a:rPr>
              <a:t>Diagramas de Gantt</a:t>
            </a:r>
            <a:r>
              <a:rPr lang="en-US" sz="2000">
                <a:solidFill>
                  <a:srgbClr val="374151"/>
                </a:solidFill>
                <a:latin typeface="Century Gothic"/>
                <a:ea typeface="Century Gothic"/>
                <a:cs typeface="Century Gothic"/>
                <a:sym typeface="Century Gothic"/>
              </a:rPr>
              <a:t>: Los diagramas de Gantt son herramientas visuales que representan las tareas del proyecto en una línea de tiempo. Permiten mostrar la secuencia de actividades, las dependencias entre tareas, las fechas de inicio y finalización, y la duración de cada tarea. Estos diagramas ayudan a visualizar el cronograma del proyecto y a gestionar el tiempo de manera efectiva.</a:t>
            </a:r>
            <a:endParaRPr sz="2000">
              <a:solidFill>
                <a:srgbClr val="374151"/>
              </a:solidFill>
              <a:latin typeface="Century Gothic"/>
              <a:ea typeface="Century Gothic"/>
              <a:cs typeface="Century Gothic"/>
              <a:sym typeface="Century Gothic"/>
            </a:endParaRPr>
          </a:p>
          <a:p>
            <a:pPr indent="0" lvl="0" marL="457200" rtl="0" algn="just">
              <a:lnSpc>
                <a:spcPct val="115000"/>
              </a:lnSpc>
              <a:spcBef>
                <a:spcPts val="1500"/>
              </a:spcBef>
              <a:spcAft>
                <a:spcPts val="1500"/>
              </a:spcAft>
              <a:buNone/>
            </a:pPr>
            <a:r>
              <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4"/>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806" name="Google Shape;806;p94"/>
          <p:cNvSpPr txBox="1"/>
          <p:nvPr/>
        </p:nvSpPr>
        <p:spPr>
          <a:xfrm>
            <a:off x="202175" y="2147300"/>
            <a:ext cx="8444400" cy="3163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4.  </a:t>
            </a:r>
            <a:r>
              <a:rPr b="1" lang="en-US" sz="2000">
                <a:solidFill>
                  <a:srgbClr val="374151"/>
                </a:solidFill>
                <a:latin typeface="Century Gothic"/>
                <a:ea typeface="Century Gothic"/>
                <a:cs typeface="Century Gothic"/>
                <a:sym typeface="Century Gothic"/>
              </a:rPr>
              <a:t>Matrices de responsabilidad</a:t>
            </a:r>
            <a:r>
              <a:rPr lang="en-US" sz="2000">
                <a:solidFill>
                  <a:srgbClr val="374151"/>
                </a:solidFill>
                <a:latin typeface="Century Gothic"/>
                <a:ea typeface="Century Gothic"/>
                <a:cs typeface="Century Gothic"/>
                <a:sym typeface="Century Gothic"/>
              </a:rPr>
              <a:t>: Las matrices de responsabilidad, también conocidas como RACI (Responsable, Aprobador, Consultado, Informado), ayudan a clarificar los roles y responsabilidades de los miembros del equipo y las partes interesadas en relación con las tareas y decisiones del proyecto. Ayudan a evitar confusiones y aseguran una asignación clara de responsabilidades.</a:t>
            </a:r>
            <a:endParaRPr sz="2000">
              <a:solidFill>
                <a:srgbClr val="374151"/>
              </a:solidFill>
              <a:latin typeface="Century Gothic"/>
              <a:ea typeface="Century Gothic"/>
              <a:cs typeface="Century Gothic"/>
              <a:sym typeface="Century Gothic"/>
            </a:endParaRPr>
          </a:p>
          <a:p>
            <a:pPr indent="0" lvl="0" marL="457200" rtl="0" algn="just">
              <a:lnSpc>
                <a:spcPct val="115000"/>
              </a:lnSpc>
              <a:spcBef>
                <a:spcPts val="1500"/>
              </a:spcBef>
              <a:spcAft>
                <a:spcPts val="1500"/>
              </a:spcAft>
              <a:buNone/>
            </a:pPr>
            <a:r>
              <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5"/>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813" name="Google Shape;813;p95"/>
          <p:cNvSpPr txBox="1"/>
          <p:nvPr/>
        </p:nvSpPr>
        <p:spPr>
          <a:xfrm>
            <a:off x="202175" y="2201000"/>
            <a:ext cx="8444400" cy="2809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5</a:t>
            </a:r>
            <a:r>
              <a:rPr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Herramientas de gestión de documentos:</a:t>
            </a:r>
            <a:r>
              <a:rPr lang="en-US" sz="2000">
                <a:solidFill>
                  <a:srgbClr val="374151"/>
                </a:solidFill>
                <a:latin typeface="Century Gothic"/>
                <a:ea typeface="Century Gothic"/>
                <a:cs typeface="Century Gothic"/>
                <a:sym typeface="Century Gothic"/>
              </a:rPr>
              <a:t> Para mantener y gestionar la documentación del proyecto, se pueden utilizar herramientas como Google Drive, SharePoint o Dropbox. Estas herramientas permiten almacenar, compartir y colaborar en documentos, informes, archivos y otros recursos relacionados con el proyecto.</a:t>
            </a:r>
            <a:endParaRPr sz="2000">
              <a:solidFill>
                <a:srgbClr val="374151"/>
              </a:solidFill>
              <a:latin typeface="Century Gothic"/>
              <a:ea typeface="Century Gothic"/>
              <a:cs typeface="Century Gothic"/>
              <a:sym typeface="Century Gothic"/>
            </a:endParaRPr>
          </a:p>
          <a:p>
            <a:pPr indent="0" lvl="0" marL="457200" rtl="0" algn="just">
              <a:lnSpc>
                <a:spcPct val="115000"/>
              </a:lnSpc>
              <a:spcBef>
                <a:spcPts val="1500"/>
              </a:spcBef>
              <a:spcAft>
                <a:spcPts val="1500"/>
              </a:spcAft>
              <a:buNone/>
            </a:pPr>
            <a:r>
              <a:t/>
            </a:r>
            <a:endParaRPr b="1" sz="2000">
              <a:solidFill>
                <a:srgbClr val="374151"/>
              </a:solidFill>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6"/>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820" name="Google Shape;820;p96"/>
          <p:cNvSpPr txBox="1"/>
          <p:nvPr/>
        </p:nvSpPr>
        <p:spPr>
          <a:xfrm>
            <a:off x="202175" y="2201000"/>
            <a:ext cx="8444400" cy="3163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6</a:t>
            </a:r>
            <a:r>
              <a:rPr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Software de seguimiento y control</a:t>
            </a:r>
            <a:r>
              <a:rPr lang="en-US" sz="2000">
                <a:solidFill>
                  <a:srgbClr val="374151"/>
                </a:solidFill>
                <a:latin typeface="Century Gothic"/>
                <a:ea typeface="Century Gothic"/>
                <a:cs typeface="Century Gothic"/>
                <a:sym typeface="Century Gothic"/>
              </a:rPr>
              <a:t>: Para monitorear el avance del proyecto y el cumplimiento de los indicadores clave de rendimiento (KPIs), se pueden utilizar herramientas de seguimiento y control, como hojas de cálculo (como Microsoft Excel o Google Sheets), tableros de control (como Klipfolio o Tableau) y software de gestión del rendimiento empresarial (como KPI Fire o Zoho Analytics).</a:t>
            </a:r>
            <a:endParaRPr sz="2000">
              <a:solidFill>
                <a:srgbClr val="374151"/>
              </a:solidFill>
              <a:latin typeface="Century Gothic"/>
              <a:ea typeface="Century Gothic"/>
              <a:cs typeface="Century Gothic"/>
              <a:sym typeface="Century Gothic"/>
            </a:endParaRPr>
          </a:p>
          <a:p>
            <a:pPr indent="0" lvl="0" marL="457200" rtl="0" algn="just">
              <a:lnSpc>
                <a:spcPct val="115000"/>
              </a:lnSpc>
              <a:spcBef>
                <a:spcPts val="1500"/>
              </a:spcBef>
              <a:spcAft>
                <a:spcPts val="1500"/>
              </a:spcAft>
              <a:buNone/>
            </a:pPr>
            <a:r>
              <a:t/>
            </a:r>
            <a:endParaRPr b="1" sz="2000">
              <a:solidFill>
                <a:srgbClr val="374151"/>
              </a:solidFill>
              <a:latin typeface="Century Gothic"/>
              <a:ea typeface="Century Gothic"/>
              <a:cs typeface="Century Gothic"/>
              <a:sym typeface="Century Gothic"/>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7"/>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827" name="Google Shape;827;p97"/>
          <p:cNvSpPr txBox="1"/>
          <p:nvPr/>
        </p:nvSpPr>
        <p:spPr>
          <a:xfrm>
            <a:off x="202175" y="2201000"/>
            <a:ext cx="8444400" cy="280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7</a:t>
            </a:r>
            <a:r>
              <a:rPr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Herramientas de gestión de riesgos:</a:t>
            </a:r>
            <a:r>
              <a:rPr lang="en-US" sz="2000">
                <a:solidFill>
                  <a:srgbClr val="374151"/>
                </a:solidFill>
                <a:latin typeface="Century Gothic"/>
                <a:ea typeface="Century Gothic"/>
                <a:cs typeface="Century Gothic"/>
                <a:sym typeface="Century Gothic"/>
              </a:rPr>
              <a:t> Para identificar, evaluar y gestionar los riesgos del proyecto, se pueden utilizar herramientas como matrices de riesgos, análisis SWOT, diagramas de causa-efecto (espina de pescado) y técnicas de análisis de decisiones (como el análisis costo-beneficio o el análisis de riesgos y oportunidades).</a:t>
            </a:r>
            <a:endParaRPr sz="2000">
              <a:solidFill>
                <a:srgbClr val="374151"/>
              </a:solidFill>
              <a:latin typeface="Century Gothic"/>
              <a:ea typeface="Century Gothic"/>
              <a:cs typeface="Century Gothic"/>
              <a:sym typeface="Century Gothic"/>
            </a:endParaRPr>
          </a:p>
          <a:p>
            <a:pPr indent="0" lvl="0" marL="457200" rtl="0" algn="just">
              <a:lnSpc>
                <a:spcPct val="115000"/>
              </a:lnSpc>
              <a:spcBef>
                <a:spcPts val="1500"/>
              </a:spcBef>
              <a:spcAft>
                <a:spcPts val="1500"/>
              </a:spcAft>
              <a:buNone/>
            </a:pPr>
            <a:r>
              <a:t/>
            </a:r>
            <a:endParaRPr b="1" sz="2000">
              <a:solidFill>
                <a:srgbClr val="374151"/>
              </a:solidFill>
              <a:latin typeface="Century Gothic"/>
              <a:ea typeface="Century Gothic"/>
              <a:cs typeface="Century Gothic"/>
              <a:sym typeface="Century Gothic"/>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8"/>
          <p:cNvSpPr txBox="1"/>
          <p:nvPr/>
        </p:nvSpPr>
        <p:spPr>
          <a:xfrm>
            <a:off x="1895000" y="1052175"/>
            <a:ext cx="60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Herramientas Útiles en la Gestión de Proyectos</a:t>
            </a:r>
            <a:endParaRPr b="1" sz="2000">
              <a:latin typeface="Century Gothic"/>
              <a:ea typeface="Century Gothic"/>
              <a:cs typeface="Century Gothic"/>
              <a:sym typeface="Century Gothic"/>
            </a:endParaRPr>
          </a:p>
        </p:txBody>
      </p:sp>
      <p:sp>
        <p:nvSpPr>
          <p:cNvPr id="834" name="Google Shape;834;p98"/>
          <p:cNvSpPr txBox="1"/>
          <p:nvPr/>
        </p:nvSpPr>
        <p:spPr>
          <a:xfrm>
            <a:off x="202175" y="2201000"/>
            <a:ext cx="8444400" cy="280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8</a:t>
            </a:r>
            <a:r>
              <a:rPr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 </a:t>
            </a:r>
            <a:r>
              <a:rPr b="1" lang="en-US" sz="2000">
                <a:solidFill>
                  <a:srgbClr val="374151"/>
                </a:solidFill>
                <a:latin typeface="Century Gothic"/>
                <a:ea typeface="Century Gothic"/>
                <a:cs typeface="Century Gothic"/>
                <a:sym typeface="Century Gothic"/>
              </a:rPr>
              <a:t>Software de comunicación y colaboración:</a:t>
            </a:r>
            <a:r>
              <a:rPr lang="en-US" sz="2000">
                <a:solidFill>
                  <a:srgbClr val="374151"/>
                </a:solidFill>
                <a:latin typeface="Century Gothic"/>
                <a:ea typeface="Century Gothic"/>
                <a:cs typeface="Century Gothic"/>
                <a:sym typeface="Century Gothic"/>
              </a:rPr>
              <a:t> Para facilitar la comunicación y colaboración entre los miembros del equipo del proyecto, se pueden utilizar herramientas como Microsoft Teams, Slack o Zoom. Estas plataformas permiten la comunicación en tiempo real, la compartición de archivos, la realización de reuniones virtuales y la colaboración en documentos.</a:t>
            </a:r>
            <a:endParaRPr sz="2000">
              <a:solidFill>
                <a:srgbClr val="374151"/>
              </a:solidFill>
              <a:latin typeface="Century Gothic"/>
              <a:ea typeface="Century Gothic"/>
              <a:cs typeface="Century Gothic"/>
              <a:sym typeface="Century Gothic"/>
            </a:endParaRPr>
          </a:p>
          <a:p>
            <a:pPr indent="0" lvl="0" marL="0" rtl="0" algn="just">
              <a:lnSpc>
                <a:spcPct val="115000"/>
              </a:lnSpc>
              <a:spcBef>
                <a:spcPts val="1500"/>
              </a:spcBef>
              <a:spcAft>
                <a:spcPts val="1500"/>
              </a:spcAft>
              <a:buNone/>
            </a:pPr>
            <a:r>
              <a:t/>
            </a:r>
            <a:endParaRPr b="1" sz="2000">
              <a:solidFill>
                <a:srgbClr val="37415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nvSpPr>
        <p:spPr>
          <a:xfrm>
            <a:off x="2175925" y="536800"/>
            <a:ext cx="5476500" cy="461700"/>
          </a:xfrm>
          <a:prstGeom prst="rect">
            <a:avLst/>
          </a:prstGeom>
          <a:noFill/>
          <a:ln>
            <a:noFill/>
          </a:ln>
        </p:spPr>
        <p:txBody>
          <a:bodyPr anchorCtr="0" anchor="t" bIns="91425" lIns="91425" spcFirstLastPara="1" rIns="91425" wrap="square" tIns="91425">
            <a:spAutoFit/>
          </a:bodyPr>
          <a:lstStyle/>
          <a:p>
            <a:pPr indent="0" lvl="0" marL="0" rtl="0" algn="r">
              <a:lnSpc>
                <a:spcPct val="75000"/>
              </a:lnSpc>
              <a:spcBef>
                <a:spcPts val="0"/>
              </a:spcBef>
              <a:spcAft>
                <a:spcPts val="0"/>
              </a:spcAft>
              <a:buNone/>
            </a:pPr>
            <a:r>
              <a:rPr b="1" lang="en-US" sz="2400">
                <a:solidFill>
                  <a:schemeClr val="dk1"/>
                </a:solidFill>
                <a:latin typeface="Calibri"/>
                <a:ea typeface="Calibri"/>
                <a:cs typeface="Calibri"/>
                <a:sym typeface="Calibri"/>
              </a:rPr>
              <a:t>Etapas de los Proyectos</a:t>
            </a:r>
            <a:endParaRPr>
              <a:solidFill>
                <a:schemeClr val="dk1"/>
              </a:solidFill>
            </a:endParaRPr>
          </a:p>
        </p:txBody>
      </p:sp>
      <p:sp>
        <p:nvSpPr>
          <p:cNvPr id="116" name="Google Shape;116;p18"/>
          <p:cNvSpPr txBox="1"/>
          <p:nvPr/>
        </p:nvSpPr>
        <p:spPr>
          <a:xfrm>
            <a:off x="268350" y="1065875"/>
            <a:ext cx="8607300" cy="5402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b="1" lang="en-US" sz="2000">
                <a:solidFill>
                  <a:srgbClr val="374151"/>
                </a:solidFill>
                <a:latin typeface="Century Gothic"/>
                <a:ea typeface="Century Gothic"/>
                <a:cs typeface="Century Gothic"/>
                <a:sym typeface="Century Gothic"/>
              </a:rPr>
              <a:t>4. Seguimiento y control:</a:t>
            </a:r>
            <a:endParaRPr b="1" sz="2000">
              <a:solidFill>
                <a:srgbClr val="374151"/>
              </a:solidFill>
              <a:latin typeface="Century Gothic"/>
              <a:ea typeface="Century Gothic"/>
              <a:cs typeface="Century Gothic"/>
              <a:sym typeface="Century Gothic"/>
            </a:endParaRPr>
          </a:p>
          <a:p>
            <a:pPr indent="-355600" lvl="1" marL="914400" rtl="0" algn="just">
              <a:lnSpc>
                <a:spcPct val="150000"/>
              </a:lnSpc>
              <a:spcBef>
                <a:spcPts val="150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Monitoreo continuo del avance del proyecto en relación con el plan.</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Medición del rendimiento.</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Gestión de los riesgos y toma de acciones correctivas si es necesario.</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Control de los costos y el presupuesto del proyecto.</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Reporte regular del estado del proyecto a los stakeholders.</a:t>
            </a:r>
            <a:endParaRPr sz="2000">
              <a:solidFill>
                <a:srgbClr val="374151"/>
              </a:solidFill>
              <a:latin typeface="Century Gothic"/>
              <a:ea typeface="Century Gothic"/>
              <a:cs typeface="Century Gothic"/>
              <a:sym typeface="Century Gothic"/>
            </a:endParaRPr>
          </a:p>
          <a:p>
            <a:pPr indent="-355600" lvl="1" marL="914400" rtl="0" algn="just">
              <a:lnSpc>
                <a:spcPct val="150000"/>
              </a:lnSpc>
              <a:spcBef>
                <a:spcPts val="0"/>
              </a:spcBef>
              <a:spcAft>
                <a:spcPts val="0"/>
              </a:spcAft>
              <a:buClr>
                <a:srgbClr val="374151"/>
              </a:buClr>
              <a:buSzPts val="2000"/>
              <a:buFont typeface="Century Gothic"/>
              <a:buChar char="●"/>
            </a:pPr>
            <a:r>
              <a:rPr lang="en-US" sz="2000">
                <a:solidFill>
                  <a:srgbClr val="374151"/>
                </a:solidFill>
                <a:latin typeface="Century Gothic"/>
                <a:ea typeface="Century Gothic"/>
                <a:cs typeface="Century Gothic"/>
                <a:sym typeface="Century Gothic"/>
              </a:rPr>
              <a:t>Aseguramiento de que se cumplan los requisitos legales, reglamentarios y de calidad.</a:t>
            </a:r>
            <a:endParaRPr sz="2000">
              <a:solidFill>
                <a:srgbClr val="374151"/>
              </a:solidFill>
              <a:latin typeface="Century Gothic"/>
              <a:ea typeface="Century Gothic"/>
              <a:cs typeface="Century Gothic"/>
              <a:sym typeface="Century Gothic"/>
            </a:endParaRPr>
          </a:p>
          <a:p>
            <a:pPr indent="0" lvl="0" marL="0" rtl="0" algn="l">
              <a:lnSpc>
                <a:spcPct val="115000"/>
              </a:lnSpc>
              <a:spcBef>
                <a:spcPts val="1500"/>
              </a:spcBef>
              <a:spcAft>
                <a:spcPts val="1500"/>
              </a:spcAft>
              <a:buNone/>
            </a:pPr>
            <a:r>
              <a:t/>
            </a:r>
            <a:endParaRPr sz="2100">
              <a:solidFill>
                <a:srgbClr val="374151"/>
              </a:solidFill>
              <a:latin typeface="Century Gothic"/>
              <a:ea typeface="Century Gothic"/>
              <a:cs typeface="Century Gothic"/>
              <a:sym typeface="Century Gothic"/>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9"/>
          <p:cNvSpPr txBox="1"/>
          <p:nvPr/>
        </p:nvSpPr>
        <p:spPr>
          <a:xfrm>
            <a:off x="3156550" y="1803725"/>
            <a:ext cx="401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entury Gothic"/>
                <a:ea typeface="Century Gothic"/>
                <a:cs typeface="Century Gothic"/>
                <a:sym typeface="Century Gothic"/>
              </a:rPr>
              <a:t>Ejercitación </a:t>
            </a:r>
            <a:endParaRPr b="1" sz="2600">
              <a:latin typeface="Century Gothic"/>
              <a:ea typeface="Century Gothic"/>
              <a:cs typeface="Century Gothic"/>
              <a:sym typeface="Century Gothic"/>
            </a:endParaRPr>
          </a:p>
        </p:txBody>
      </p:sp>
      <p:sp>
        <p:nvSpPr>
          <p:cNvPr id="841" name="Google Shape;841;p99"/>
          <p:cNvSpPr txBox="1"/>
          <p:nvPr/>
        </p:nvSpPr>
        <p:spPr>
          <a:xfrm>
            <a:off x="485825" y="2823750"/>
            <a:ext cx="85329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t>Luego de lo visto en las dos clases del módulo “Gestión de Proyectos” crear un proyecto viable dentro de la vertiente en la que están cursando (Diseño Gráfico, Análisis de Datos o </a:t>
            </a:r>
            <a:r>
              <a:rPr lang="en-US" sz="2000"/>
              <a:t>Programación</a:t>
            </a:r>
            <a:r>
              <a:rPr lang="en-US" sz="2000"/>
              <a:t>). Detallar las características del proyecto, diseñar las etapas, quiénes serían los stakeholders, las causas del éxito del proyecto, y los riesgos del proyecto. Discutir e idear en pequeños </a:t>
            </a:r>
            <a:r>
              <a:rPr lang="en-US" sz="2000"/>
              <a:t>grupos</a:t>
            </a:r>
            <a:r>
              <a:rPr lang="en-US" sz="2000"/>
              <a:t> en salas de zoom. </a:t>
            </a:r>
            <a:endParaRPr sz="2000"/>
          </a:p>
        </p:txBody>
      </p:sp>
      <p:grpSp>
        <p:nvGrpSpPr>
          <p:cNvPr id="842" name="Google Shape;842;p99"/>
          <p:cNvGrpSpPr/>
          <p:nvPr/>
        </p:nvGrpSpPr>
        <p:grpSpPr>
          <a:xfrm>
            <a:off x="6981450" y="92987"/>
            <a:ext cx="3954400" cy="1900976"/>
            <a:chOff x="7023825" y="139575"/>
            <a:chExt cx="3954400" cy="1900976"/>
          </a:xfrm>
        </p:grpSpPr>
        <p:sp>
          <p:nvSpPr>
            <p:cNvPr id="843" name="Google Shape;843;p99"/>
            <p:cNvSpPr txBox="1"/>
            <p:nvPr/>
          </p:nvSpPr>
          <p:spPr>
            <a:xfrm>
              <a:off x="7920925" y="139575"/>
              <a:ext cx="30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44" name="Google Shape;844;p99"/>
            <p:cNvPicPr preferRelativeResize="0"/>
            <p:nvPr/>
          </p:nvPicPr>
          <p:blipFill>
            <a:blip r:embed="rId3">
              <a:alphaModFix/>
            </a:blip>
            <a:stretch>
              <a:fillRect/>
            </a:stretch>
          </p:blipFill>
          <p:spPr>
            <a:xfrm>
              <a:off x="7023825" y="139575"/>
              <a:ext cx="1900976" cy="1900976"/>
            </a:xfrm>
            <a:prstGeom prst="rect">
              <a:avLst/>
            </a:prstGeom>
            <a:noFill/>
            <a:ln>
              <a:noFill/>
            </a:ln>
          </p:spPr>
        </p:pic>
        <p:sp>
          <p:nvSpPr>
            <p:cNvPr id="845" name="Google Shape;845;p99"/>
            <p:cNvSpPr txBox="1"/>
            <p:nvPr/>
          </p:nvSpPr>
          <p:spPr>
            <a:xfrm>
              <a:off x="7316975" y="461650"/>
              <a:ext cx="10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Práctica</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0"/>
          <p:cNvSpPr txBox="1"/>
          <p:nvPr/>
        </p:nvSpPr>
        <p:spPr>
          <a:xfrm>
            <a:off x="1264225" y="1119300"/>
            <a:ext cx="702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a:t>
            </a:r>
            <a:r>
              <a:rPr b="1" lang="en-US" sz="2100"/>
              <a:t>Hora de ver cuánto aprendimos en las clases de Gestión de Proyectos!!</a:t>
            </a:r>
            <a:endParaRPr b="1" sz="2100"/>
          </a:p>
        </p:txBody>
      </p:sp>
      <p:pic>
        <p:nvPicPr>
          <p:cNvPr id="852" name="Google Shape;852;p100"/>
          <p:cNvPicPr preferRelativeResize="0"/>
          <p:nvPr/>
        </p:nvPicPr>
        <p:blipFill>
          <a:blip r:embed="rId3">
            <a:alphaModFix/>
          </a:blip>
          <a:stretch>
            <a:fillRect/>
          </a:stretch>
        </p:blipFill>
        <p:spPr>
          <a:xfrm>
            <a:off x="4421613" y="4079175"/>
            <a:ext cx="3465424" cy="1949299"/>
          </a:xfrm>
          <a:prstGeom prst="rect">
            <a:avLst/>
          </a:prstGeom>
          <a:noFill/>
          <a:ln>
            <a:noFill/>
          </a:ln>
        </p:spPr>
      </p:pic>
      <p:pic>
        <p:nvPicPr>
          <p:cNvPr id="853" name="Google Shape;853;p100"/>
          <p:cNvPicPr preferRelativeResize="0"/>
          <p:nvPr/>
        </p:nvPicPr>
        <p:blipFill>
          <a:blip r:embed="rId4">
            <a:alphaModFix/>
          </a:blip>
          <a:stretch>
            <a:fillRect/>
          </a:stretch>
        </p:blipFill>
        <p:spPr>
          <a:xfrm>
            <a:off x="4572000" y="1629274"/>
            <a:ext cx="3781997" cy="2127376"/>
          </a:xfrm>
          <a:prstGeom prst="rect">
            <a:avLst/>
          </a:prstGeom>
          <a:noFill/>
          <a:ln>
            <a:noFill/>
          </a:ln>
        </p:spPr>
      </p:pic>
      <p:pic>
        <p:nvPicPr>
          <p:cNvPr id="854" name="Google Shape;854;p100"/>
          <p:cNvPicPr preferRelativeResize="0"/>
          <p:nvPr/>
        </p:nvPicPr>
        <p:blipFill>
          <a:blip r:embed="rId5">
            <a:alphaModFix/>
          </a:blip>
          <a:stretch>
            <a:fillRect/>
          </a:stretch>
        </p:blipFill>
        <p:spPr>
          <a:xfrm>
            <a:off x="550050" y="2065642"/>
            <a:ext cx="3465425" cy="201353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1"/>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861" name="Google Shape;861;p101"/>
          <p:cNvSpPr txBox="1"/>
          <p:nvPr/>
        </p:nvSpPr>
        <p:spPr>
          <a:xfrm>
            <a:off x="391875" y="3051875"/>
            <a:ext cx="7897800" cy="1716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lang="en-US" sz="2000">
                <a:solidFill>
                  <a:srgbClr val="374151"/>
                </a:solidFill>
                <a:latin typeface="Roboto"/>
                <a:ea typeface="Roboto"/>
                <a:cs typeface="Roboto"/>
                <a:sym typeface="Roboto"/>
              </a:rPr>
              <a:t>La gestión de proyectos se refiere a la aplicación de conocimientos, habilidades, herramientas y técnicas para cumplir con los requisitos de un proyecto. (Verdadero/Falso)</a:t>
            </a:r>
            <a:endParaRPr sz="2000">
              <a:solidFill>
                <a:srgbClr val="374151"/>
              </a:solidFill>
              <a:latin typeface="Roboto"/>
              <a:ea typeface="Roboto"/>
              <a:cs typeface="Roboto"/>
              <a:sym typeface="Roboto"/>
            </a:endParaRPr>
          </a:p>
          <a:p>
            <a:pPr indent="0" lvl="0" marL="0" rtl="0" algn="l">
              <a:spcBef>
                <a:spcPts val="1500"/>
              </a:spcBef>
              <a:spcAft>
                <a:spcPts val="0"/>
              </a:spcAft>
              <a:buNone/>
            </a:pPr>
            <a:r>
              <a:t/>
            </a:r>
            <a:endParaRPr sz="1800"/>
          </a:p>
        </p:txBody>
      </p:sp>
      <p:grpSp>
        <p:nvGrpSpPr>
          <p:cNvPr id="862" name="Google Shape;862;p101"/>
          <p:cNvGrpSpPr/>
          <p:nvPr/>
        </p:nvGrpSpPr>
        <p:grpSpPr>
          <a:xfrm>
            <a:off x="195938" y="2783475"/>
            <a:ext cx="8752125" cy="1746900"/>
            <a:chOff x="391875" y="2810300"/>
            <a:chExt cx="8752125" cy="1746900"/>
          </a:xfrm>
        </p:grpSpPr>
        <p:sp>
          <p:nvSpPr>
            <p:cNvPr id="863" name="Google Shape;863;p101"/>
            <p:cNvSpPr txBox="1"/>
            <p:nvPr/>
          </p:nvSpPr>
          <p:spPr>
            <a:xfrm>
              <a:off x="391875" y="3051875"/>
              <a:ext cx="7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864" name="Google Shape;864;p101"/>
            <p:cNvSpPr txBox="1"/>
            <p:nvPr/>
          </p:nvSpPr>
          <p:spPr>
            <a:xfrm>
              <a:off x="553825" y="3441075"/>
              <a:ext cx="8428200" cy="1038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0" lvl="0" marL="0" rtl="0" algn="just">
                <a:spcBef>
                  <a:spcPts val="1500"/>
                </a:spcBef>
                <a:spcAft>
                  <a:spcPts val="0"/>
                </a:spcAft>
                <a:buNone/>
              </a:pPr>
              <a:r>
                <a:t/>
              </a:r>
              <a:endParaRPr sz="2000">
                <a:solidFill>
                  <a:schemeClr val="dk1"/>
                </a:solidFill>
                <a:latin typeface="Century Gothic"/>
                <a:ea typeface="Century Gothic"/>
                <a:cs typeface="Century Gothic"/>
                <a:sym typeface="Century Gothic"/>
              </a:endParaRPr>
            </a:p>
          </p:txBody>
        </p:sp>
        <p:sp>
          <p:nvSpPr>
            <p:cNvPr id="865" name="Google Shape;865;p101"/>
            <p:cNvSpPr/>
            <p:nvPr/>
          </p:nvSpPr>
          <p:spPr>
            <a:xfrm>
              <a:off x="715800" y="2810300"/>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2"/>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872" name="Google Shape;872;p102"/>
          <p:cNvSpPr txBox="1"/>
          <p:nvPr/>
        </p:nvSpPr>
        <p:spPr>
          <a:xfrm>
            <a:off x="391875" y="3051875"/>
            <a:ext cx="7897800" cy="1716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lang="en-US" sz="2000">
                <a:solidFill>
                  <a:srgbClr val="374151"/>
                </a:solidFill>
                <a:latin typeface="Roboto"/>
                <a:ea typeface="Roboto"/>
                <a:cs typeface="Roboto"/>
                <a:sym typeface="Roboto"/>
              </a:rPr>
              <a:t>La gestión de proyectos se refiere a la aplicación de conocimientos, habilidades, herramientas y técnicas para cumplir con los requisitos de un proyecto. (</a:t>
            </a:r>
            <a:r>
              <a:rPr lang="en-US" sz="2000">
                <a:solidFill>
                  <a:srgbClr val="374151"/>
                </a:solidFill>
                <a:highlight>
                  <a:srgbClr val="99FF66"/>
                </a:highlight>
                <a:latin typeface="Roboto"/>
                <a:ea typeface="Roboto"/>
                <a:cs typeface="Roboto"/>
                <a:sym typeface="Roboto"/>
              </a:rPr>
              <a:t>Verdadero</a:t>
            </a:r>
            <a:r>
              <a:rPr lang="en-US" sz="2000">
                <a:solidFill>
                  <a:srgbClr val="374151"/>
                </a:solidFill>
                <a:latin typeface="Roboto"/>
                <a:ea typeface="Roboto"/>
                <a:cs typeface="Roboto"/>
                <a:sym typeface="Roboto"/>
              </a:rPr>
              <a:t>/Falso)</a:t>
            </a:r>
            <a:endParaRPr sz="2000">
              <a:solidFill>
                <a:srgbClr val="374151"/>
              </a:solidFill>
              <a:latin typeface="Roboto"/>
              <a:ea typeface="Roboto"/>
              <a:cs typeface="Roboto"/>
              <a:sym typeface="Roboto"/>
            </a:endParaRPr>
          </a:p>
          <a:p>
            <a:pPr indent="0" lvl="0" marL="0" rtl="0" algn="l">
              <a:spcBef>
                <a:spcPts val="1500"/>
              </a:spcBef>
              <a:spcAft>
                <a:spcPts val="0"/>
              </a:spcAft>
              <a:buNone/>
            </a:pPr>
            <a:r>
              <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3"/>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879" name="Google Shape;879;p103"/>
          <p:cNvSpPr txBox="1"/>
          <p:nvPr/>
        </p:nvSpPr>
        <p:spPr>
          <a:xfrm>
            <a:off x="391875" y="3051875"/>
            <a:ext cx="7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880" name="Google Shape;880;p103"/>
          <p:cNvSpPr txBox="1"/>
          <p:nvPr/>
        </p:nvSpPr>
        <p:spPr>
          <a:xfrm>
            <a:off x="606625" y="3051875"/>
            <a:ext cx="842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Un proyecto no es</a:t>
            </a:r>
            <a:r>
              <a:rPr lang="en-US" sz="2000">
                <a:solidFill>
                  <a:schemeClr val="dk1"/>
                </a:solidFill>
                <a:latin typeface="Century Gothic"/>
                <a:ea typeface="Century Gothic"/>
                <a:cs typeface="Century Gothic"/>
                <a:sym typeface="Century Gothic"/>
              </a:rPr>
              <a:t> un esfuerzo temporal destinado a crear un producto, servicio o resultado único, con restricciones de plazo y costo. (Verdadero/Falso)</a:t>
            </a:r>
            <a:endParaRPr>
              <a:solidFill>
                <a:schemeClr val="dk1"/>
              </a:solidFill>
            </a:endParaRPr>
          </a:p>
        </p:txBody>
      </p:sp>
      <p:grpSp>
        <p:nvGrpSpPr>
          <p:cNvPr id="881" name="Google Shape;881;p103"/>
          <p:cNvGrpSpPr/>
          <p:nvPr/>
        </p:nvGrpSpPr>
        <p:grpSpPr>
          <a:xfrm>
            <a:off x="282700" y="2850550"/>
            <a:ext cx="8752125" cy="1746900"/>
            <a:chOff x="391875" y="2810300"/>
            <a:chExt cx="8752125" cy="1746900"/>
          </a:xfrm>
        </p:grpSpPr>
        <p:sp>
          <p:nvSpPr>
            <p:cNvPr id="882" name="Google Shape;882;p103"/>
            <p:cNvSpPr txBox="1"/>
            <p:nvPr/>
          </p:nvSpPr>
          <p:spPr>
            <a:xfrm>
              <a:off x="391875" y="3051875"/>
              <a:ext cx="7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883" name="Google Shape;883;p103"/>
            <p:cNvSpPr txBox="1"/>
            <p:nvPr/>
          </p:nvSpPr>
          <p:spPr>
            <a:xfrm>
              <a:off x="492100" y="3513575"/>
              <a:ext cx="8428200" cy="1038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t/>
              </a:r>
              <a:endParaRPr sz="2000">
                <a:solidFill>
                  <a:srgbClr val="374151"/>
                </a:solidFill>
                <a:latin typeface="Century Gothic"/>
                <a:ea typeface="Century Gothic"/>
                <a:cs typeface="Century Gothic"/>
                <a:sym typeface="Century Gothic"/>
              </a:endParaRPr>
            </a:p>
            <a:p>
              <a:pPr indent="0" lvl="0" marL="0" rtl="0" algn="just">
                <a:spcBef>
                  <a:spcPts val="1500"/>
                </a:spcBef>
                <a:spcAft>
                  <a:spcPts val="0"/>
                </a:spcAft>
                <a:buNone/>
              </a:pPr>
              <a:r>
                <a:t/>
              </a:r>
              <a:endParaRPr sz="2000">
                <a:solidFill>
                  <a:schemeClr val="dk1"/>
                </a:solidFill>
                <a:latin typeface="Century Gothic"/>
                <a:ea typeface="Century Gothic"/>
                <a:cs typeface="Century Gothic"/>
                <a:sym typeface="Century Gothic"/>
              </a:endParaRPr>
            </a:p>
          </p:txBody>
        </p:sp>
        <p:sp>
          <p:nvSpPr>
            <p:cNvPr id="884" name="Google Shape;884;p103"/>
            <p:cNvSpPr/>
            <p:nvPr/>
          </p:nvSpPr>
          <p:spPr>
            <a:xfrm>
              <a:off x="715800" y="2810300"/>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4"/>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891" name="Google Shape;891;p104"/>
          <p:cNvSpPr txBox="1"/>
          <p:nvPr/>
        </p:nvSpPr>
        <p:spPr>
          <a:xfrm>
            <a:off x="391875" y="3051875"/>
            <a:ext cx="7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892" name="Google Shape;892;p104"/>
          <p:cNvSpPr txBox="1"/>
          <p:nvPr/>
        </p:nvSpPr>
        <p:spPr>
          <a:xfrm>
            <a:off x="606625" y="3051875"/>
            <a:ext cx="842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Un proyecto no es un esfuerzo temporal destinado a crear un producto, servicio o resultado único, con restricciones de plazo y costo. (Verdadero/</a:t>
            </a:r>
            <a:r>
              <a:rPr lang="en-US" sz="2000">
                <a:solidFill>
                  <a:schemeClr val="dk1"/>
                </a:solidFill>
                <a:highlight>
                  <a:srgbClr val="99FF66"/>
                </a:highlight>
                <a:latin typeface="Century Gothic"/>
                <a:ea typeface="Century Gothic"/>
                <a:cs typeface="Century Gothic"/>
                <a:sym typeface="Century Gothic"/>
              </a:rPr>
              <a:t>Falso</a:t>
            </a:r>
            <a:r>
              <a:rPr lang="en-US" sz="2000">
                <a:solidFill>
                  <a:schemeClr val="dk1"/>
                </a:solidFill>
                <a:latin typeface="Century Gothic"/>
                <a:ea typeface="Century Gothic"/>
                <a:cs typeface="Century Gothic"/>
                <a:sym typeface="Century Gothic"/>
              </a:rPr>
              <a:t>)</a:t>
            </a:r>
            <a:endParaRPr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2000">
                <a:solidFill>
                  <a:schemeClr val="dk1"/>
                </a:solidFill>
                <a:highlight>
                  <a:srgbClr val="FFFF66"/>
                </a:highlight>
                <a:latin typeface="Century Gothic"/>
                <a:ea typeface="Century Gothic"/>
                <a:cs typeface="Century Gothic"/>
                <a:sym typeface="Century Gothic"/>
              </a:rPr>
              <a:t>Respuesta correcta: </a:t>
            </a:r>
            <a:r>
              <a:rPr lang="en-US" sz="2000">
                <a:solidFill>
                  <a:schemeClr val="dk1"/>
                </a:solidFill>
                <a:highlight>
                  <a:srgbClr val="FFFF66"/>
                </a:highlight>
                <a:latin typeface="Century Gothic"/>
                <a:ea typeface="Century Gothic"/>
                <a:cs typeface="Century Gothic"/>
                <a:sym typeface="Century Gothic"/>
              </a:rPr>
              <a:t>Un proyecto es un esfuerzo temporal destinado a crear un producto, servicio o resultado único, con restricciones de plazo y costo. </a:t>
            </a:r>
            <a:endParaRPr sz="2000">
              <a:solidFill>
                <a:schemeClr val="dk1"/>
              </a:solidFill>
              <a:highlight>
                <a:srgbClr val="FFFF66"/>
              </a:highlight>
              <a:latin typeface="Century Gothic"/>
              <a:ea typeface="Century Gothic"/>
              <a:cs typeface="Century Gothic"/>
              <a:sym typeface="Century Gothic"/>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5"/>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grpSp>
        <p:nvGrpSpPr>
          <p:cNvPr id="899" name="Google Shape;899;p105"/>
          <p:cNvGrpSpPr/>
          <p:nvPr/>
        </p:nvGrpSpPr>
        <p:grpSpPr>
          <a:xfrm>
            <a:off x="271100" y="2998200"/>
            <a:ext cx="8752125" cy="1988475"/>
            <a:chOff x="391875" y="2810300"/>
            <a:chExt cx="8752125" cy="1988475"/>
          </a:xfrm>
        </p:grpSpPr>
        <p:sp>
          <p:nvSpPr>
            <p:cNvPr id="900" name="Google Shape;900;p105"/>
            <p:cNvSpPr txBox="1"/>
            <p:nvPr/>
          </p:nvSpPr>
          <p:spPr>
            <a:xfrm>
              <a:off x="391875" y="3051875"/>
              <a:ext cx="7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901" name="Google Shape;901;p105"/>
            <p:cNvSpPr txBox="1"/>
            <p:nvPr/>
          </p:nvSpPr>
          <p:spPr>
            <a:xfrm>
              <a:off x="606625" y="3051875"/>
              <a:ext cx="8428200" cy="17469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500"/>
                </a:spcBef>
                <a:spcAft>
                  <a:spcPts val="0"/>
                </a:spcAft>
                <a:buNone/>
              </a:pPr>
              <a:r>
                <a:rPr lang="en-US" sz="2000">
                  <a:solidFill>
                    <a:srgbClr val="374151"/>
                  </a:solidFill>
                  <a:latin typeface="Century Gothic"/>
                  <a:ea typeface="Century Gothic"/>
                  <a:cs typeface="Century Gothic"/>
                  <a:sym typeface="Century Gothic"/>
                </a:rPr>
                <a:t>Los stakeholders de un proyecto son todas las personas y organizaciones que tienen un interés o pueden ser afectados por el proyecto. (Verdadero/Falso)</a:t>
              </a:r>
              <a:endParaRPr sz="2000">
                <a:solidFill>
                  <a:srgbClr val="374151"/>
                </a:solidFill>
                <a:latin typeface="Century Gothic"/>
                <a:ea typeface="Century Gothic"/>
                <a:cs typeface="Century Gothic"/>
                <a:sym typeface="Century Gothic"/>
              </a:endParaRPr>
            </a:p>
            <a:p>
              <a:pPr indent="0" lvl="0" marL="0" rtl="0" algn="just">
                <a:spcBef>
                  <a:spcPts val="1500"/>
                </a:spcBef>
                <a:spcAft>
                  <a:spcPts val="0"/>
                </a:spcAft>
                <a:buNone/>
              </a:pPr>
              <a:r>
                <a:t/>
              </a:r>
              <a:endParaRPr sz="2000">
                <a:solidFill>
                  <a:schemeClr val="dk1"/>
                </a:solidFill>
                <a:latin typeface="Century Gothic"/>
                <a:ea typeface="Century Gothic"/>
                <a:cs typeface="Century Gothic"/>
                <a:sym typeface="Century Gothic"/>
              </a:endParaRPr>
            </a:p>
          </p:txBody>
        </p:sp>
        <p:sp>
          <p:nvSpPr>
            <p:cNvPr id="902" name="Google Shape;902;p105"/>
            <p:cNvSpPr/>
            <p:nvPr/>
          </p:nvSpPr>
          <p:spPr>
            <a:xfrm>
              <a:off x="715800" y="2810300"/>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6"/>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09" name="Google Shape;909;p106"/>
          <p:cNvSpPr txBox="1"/>
          <p:nvPr/>
        </p:nvSpPr>
        <p:spPr>
          <a:xfrm>
            <a:off x="375800" y="3153875"/>
            <a:ext cx="8162400" cy="1200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rPr lang="en-US" sz="2000">
                <a:solidFill>
                  <a:srgbClr val="374151"/>
                </a:solidFill>
                <a:latin typeface="Century Gothic"/>
                <a:ea typeface="Century Gothic"/>
                <a:cs typeface="Century Gothic"/>
                <a:sym typeface="Century Gothic"/>
              </a:rPr>
              <a:t>Los stakeholders de un proyecto son todas las personas y organizaciones que tienen un interés o pueden ser afectados por el proyecto. (</a:t>
            </a:r>
            <a:r>
              <a:rPr lang="en-US" sz="2000">
                <a:solidFill>
                  <a:srgbClr val="374151"/>
                </a:solidFill>
                <a:highlight>
                  <a:srgbClr val="99FF66"/>
                </a:highlight>
                <a:latin typeface="Century Gothic"/>
                <a:ea typeface="Century Gothic"/>
                <a:cs typeface="Century Gothic"/>
                <a:sym typeface="Century Gothic"/>
              </a:rPr>
              <a:t>Verdadero</a:t>
            </a:r>
            <a:r>
              <a:rPr lang="en-US" sz="2000">
                <a:solidFill>
                  <a:srgbClr val="374151"/>
                </a:solidFill>
                <a:latin typeface="Century Gothic"/>
                <a:ea typeface="Century Gothic"/>
                <a:cs typeface="Century Gothic"/>
                <a:sym typeface="Century Gothic"/>
              </a:rPr>
              <a:t>/Falso)</a:t>
            </a:r>
            <a:endParaRPr sz="2000">
              <a:solidFill>
                <a:srgbClr val="374151"/>
              </a:solidFill>
              <a:latin typeface="Century Gothic"/>
              <a:ea typeface="Century Gothic"/>
              <a:cs typeface="Century Gothic"/>
              <a:sym typeface="Century Gothic"/>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7"/>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16" name="Google Shape;916;p107"/>
          <p:cNvSpPr/>
          <p:nvPr/>
        </p:nvSpPr>
        <p:spPr>
          <a:xfrm>
            <a:off x="465275" y="2976125"/>
            <a:ext cx="8428200" cy="1746900"/>
          </a:xfrm>
          <a:prstGeom prst="doubleWave">
            <a:avLst>
              <a:gd fmla="val 625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entury Gothic"/>
                <a:ea typeface="Century Gothic"/>
                <a:cs typeface="Century Gothic"/>
                <a:sym typeface="Century Gothic"/>
              </a:rPr>
              <a:t>Las etapas de los proyectos incluyen: Inicio, Planificación, Ejecución, Seguimiento y Control, y Cierre. (Verdadero/Falso)</a:t>
            </a:r>
            <a:endParaRPr sz="2000">
              <a:latin typeface="Century Gothic"/>
              <a:ea typeface="Century Gothic"/>
              <a:cs typeface="Century Gothic"/>
              <a:sym typeface="Century Gothic"/>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8"/>
          <p:cNvSpPr txBox="1"/>
          <p:nvPr/>
        </p:nvSpPr>
        <p:spPr>
          <a:xfrm>
            <a:off x="1103175" y="1226675"/>
            <a:ext cx="681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Para responder y pensar entre todos….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¿Verdadero o Falso?</a:t>
            </a:r>
            <a:endParaRPr b="1" sz="2600"/>
          </a:p>
        </p:txBody>
      </p:sp>
      <p:sp>
        <p:nvSpPr>
          <p:cNvPr id="923" name="Google Shape;923;p108"/>
          <p:cNvSpPr txBox="1"/>
          <p:nvPr/>
        </p:nvSpPr>
        <p:spPr>
          <a:xfrm>
            <a:off x="671175" y="2874900"/>
            <a:ext cx="724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Las etapas de los proyectos incluyen: Inicio, Planificación, Ejecución, Seguimiento y Control, y Cierre. (</a:t>
            </a:r>
            <a:r>
              <a:rPr lang="en-US" sz="2000">
                <a:solidFill>
                  <a:schemeClr val="dk1"/>
                </a:solidFill>
                <a:highlight>
                  <a:srgbClr val="99FF66"/>
                </a:highlight>
                <a:latin typeface="Century Gothic"/>
                <a:ea typeface="Century Gothic"/>
                <a:cs typeface="Century Gothic"/>
                <a:sym typeface="Century Gothic"/>
              </a:rPr>
              <a:t>Verdadero</a:t>
            </a:r>
            <a:r>
              <a:rPr lang="en-US" sz="2000">
                <a:solidFill>
                  <a:schemeClr val="dk1"/>
                </a:solidFill>
                <a:latin typeface="Century Gothic"/>
                <a:ea typeface="Century Gothic"/>
                <a:cs typeface="Century Gothic"/>
                <a:sym typeface="Century Gothic"/>
              </a:rPr>
              <a:t>/Falso)</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4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5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